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26" r:id="rId2"/>
    <p:sldId id="256" r:id="rId3"/>
    <p:sldId id="328" r:id="rId4"/>
    <p:sldId id="329" r:id="rId5"/>
    <p:sldId id="287" r:id="rId6"/>
    <p:sldId id="260" r:id="rId7"/>
    <p:sldId id="259" r:id="rId8"/>
    <p:sldId id="286" r:id="rId9"/>
    <p:sldId id="258" r:id="rId10"/>
    <p:sldId id="267" r:id="rId11"/>
    <p:sldId id="394" r:id="rId12"/>
    <p:sldId id="387" r:id="rId13"/>
    <p:sldId id="388" r:id="rId14"/>
    <p:sldId id="385" r:id="rId15"/>
    <p:sldId id="344" r:id="rId16"/>
    <p:sldId id="354" r:id="rId17"/>
    <p:sldId id="274" r:id="rId18"/>
    <p:sldId id="312" r:id="rId19"/>
    <p:sldId id="395" r:id="rId20"/>
    <p:sldId id="353" r:id="rId21"/>
    <p:sldId id="355" r:id="rId22"/>
    <p:sldId id="389" r:id="rId23"/>
    <p:sldId id="376" r:id="rId24"/>
    <p:sldId id="392" r:id="rId25"/>
    <p:sldId id="360" r:id="rId26"/>
    <p:sldId id="393" r:id="rId27"/>
    <p:sldId id="402" r:id="rId28"/>
    <p:sldId id="391" r:id="rId29"/>
    <p:sldId id="405" r:id="rId30"/>
    <p:sldId id="400" r:id="rId31"/>
    <p:sldId id="406" r:id="rId32"/>
    <p:sldId id="324" r:id="rId33"/>
    <p:sldId id="404" r:id="rId34"/>
    <p:sldId id="330" r:id="rId35"/>
    <p:sldId id="268" r:id="rId36"/>
    <p:sldId id="381" r:id="rId37"/>
    <p:sldId id="377" r:id="rId38"/>
    <p:sldId id="403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DE"/>
    <a:srgbClr val="F5DF4D"/>
    <a:srgbClr val="FF2E2F"/>
    <a:srgbClr val="D6D6D6"/>
    <a:srgbClr val="C1C1C1"/>
    <a:srgbClr val="005493"/>
    <a:srgbClr val="921200"/>
    <a:srgbClr val="921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47" autoAdjust="0"/>
    <p:restoredTop sz="94635"/>
  </p:normalViewPr>
  <p:slideViewPr>
    <p:cSldViewPr snapToGrid="0" snapToObjects="1" showGuides="1">
      <p:cViewPr varScale="1">
        <p:scale>
          <a:sx n="110" d="100"/>
          <a:sy n="110" d="100"/>
        </p:scale>
        <p:origin x="552" y="176"/>
      </p:cViewPr>
      <p:guideLst>
        <p:guide orient="horz" pos="23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55" d="100"/>
        <a:sy n="55" d="100"/>
      </p:scale>
      <p:origin x="0" y="0"/>
    </p:cViewPr>
  </p:sorterViewPr>
  <p:notesViewPr>
    <p:cSldViewPr snapToGrid="0" snapToObjects="1" showGuides="1">
      <p:cViewPr varScale="1">
        <p:scale>
          <a:sx n="94" d="100"/>
          <a:sy n="94" d="100"/>
        </p:scale>
        <p:origin x="254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092578-418F-774A-BEBD-A51F4742E7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Palatino Linotype" panose="02040502050505030304" pitchFamily="18" charset="0"/>
              </a:rPr>
              <a:t>Customer Service Skills</a:t>
            </a:r>
          </a:p>
          <a:p>
            <a:r>
              <a:rPr lang="en-US" dirty="0">
                <a:latin typeface="Palatino Linotype" panose="02040502050505030304" pitchFamily="18" charset="0"/>
              </a:rPr>
              <a:t>with Pat Wagner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CCC737-D59F-2A44-B483-6F2C1DA5DF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Palatino Linotype" panose="02040502050505030304" pitchFamily="18" charset="0"/>
              </a:rPr>
              <a:t>Kansas Regional Library Systems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5869F9-D3A3-DB40-839E-4974A3E3E3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6DB3B-57AF-E344-844C-C531CAA75336}" type="slidenum">
              <a:rPr lang="en-US" smtClean="0">
                <a:latin typeface="Palatino Linotype" panose="02040502050505030304" pitchFamily="18" charset="0"/>
              </a:rPr>
              <a:t>‹#›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401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51CD6-7313-4044-9F4E-350CF6D42FAE}" type="datetimeFigureOut">
              <a:rPr lang="en-US" smtClean="0"/>
              <a:t>8/29/21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926C1-B51E-694C-B625-DC440C45E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18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926C1-B51E-694C-B625-DC440C45E6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13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926C1-B51E-694C-B625-DC440C45E6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92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B3E10-DCB4-E444-9710-DC90DBD2E7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44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8443C-ED3E-3F45-B29F-70D084AC635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22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8443C-ED3E-3F45-B29F-70D084AC635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3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Kansas Regional Library Systems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Library Ethics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E162-69BD-DC4B-9A58-B01221E02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95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Kansas Regional Library Systems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Library Ethics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E162-69BD-DC4B-9A58-B01221E02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6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Kansas Regional Library Systems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Library Ethics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E162-69BD-DC4B-9A58-B01221E02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17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rgbClr val="F5DF4D"/>
                </a:solidFill>
              </a:defRPr>
            </a:lvl1pPr>
          </a:lstStyle>
          <a:p>
            <a:r>
              <a:rPr lang="en-US"/>
              <a:t>Kansas Regional Library Systems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Library Ethics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E162-69BD-DC4B-9A58-B01221E02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8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Kansas Regional Library Systems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Library Ethics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E162-69BD-DC4B-9A58-B01221E02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5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Kansas Regional Library Systems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Library Ethics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E162-69BD-DC4B-9A58-B01221E02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Kansas Regional Library Systems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Library Ethics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E162-69BD-DC4B-9A58-B01221E02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30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Kansas Regional Library 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Library Ethics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E162-69BD-DC4B-9A58-B01221E02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59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Kansas Regional Library Systems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Library Ethics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E162-69BD-DC4B-9A58-B01221E02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06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Kansas Regional Library Systems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Library Ethics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E162-69BD-DC4B-9A58-B01221E02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5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Kansas Regional Library Systems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Library Ethics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E162-69BD-DC4B-9A58-B01221E02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2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6694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578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F5DF4D"/>
                </a:solidFill>
                <a:latin typeface="Palatino Linotype" panose="02040502050505030304" pitchFamily="18" charset="0"/>
                <a:cs typeface="Verdana"/>
              </a:defRPr>
            </a:lvl1pPr>
          </a:lstStyle>
          <a:p>
            <a:r>
              <a:rPr lang="en-US"/>
              <a:t>Kansas Regional Library Systems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F5DF4D"/>
                </a:solidFill>
                <a:latin typeface="Palatino Linotype" panose="02040502050505030304" pitchFamily="18" charset="0"/>
                <a:cs typeface="Verdana"/>
              </a:defRPr>
            </a:lvl1pPr>
          </a:lstStyle>
          <a:p>
            <a:r>
              <a:rPr lang="en-US" dirty="0"/>
              <a:t>Library Ethics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5DF4D"/>
                </a:solidFill>
                <a:latin typeface="Palatino Linotype" panose="02040502050505030304" pitchFamily="18" charset="0"/>
                <a:cs typeface="Verdana"/>
              </a:defRPr>
            </a:lvl1pPr>
          </a:lstStyle>
          <a:p>
            <a:fld id="{6DE2E162-69BD-DC4B-9A58-B01221E02E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Diagram&#10;&#10;Description automatically generated with low confidence">
            <a:extLst>
              <a:ext uri="{FF2B5EF4-FFF2-40B4-BE49-F238E27FC236}">
                <a16:creationId xmlns:a16="http://schemas.microsoft.com/office/drawing/2014/main" id="{02D89285-883C-344F-B83A-D37FB2F3C68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43900" y="136525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2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92D050"/>
          </a:solidFill>
          <a:latin typeface="Palatino Linotype" panose="02040502050505030304" pitchFamily="18" charset="0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92D050"/>
        </a:buClr>
        <a:buFont typeface="Arial"/>
        <a:buChar char="•"/>
        <a:defRPr sz="3200" kern="1200">
          <a:solidFill>
            <a:srgbClr val="FFF7DE"/>
          </a:solidFill>
          <a:latin typeface="Palatino Linotype" panose="02040502050505030304" pitchFamily="18" charset="0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92D050"/>
        </a:buClr>
        <a:buFont typeface="Arial"/>
        <a:buChar char="–"/>
        <a:defRPr sz="2800" kern="1200">
          <a:solidFill>
            <a:srgbClr val="FFF7DE"/>
          </a:solidFill>
          <a:latin typeface="Palatino Linotype" panose="02040502050505030304" pitchFamily="18" charset="0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slegislature.org/li/b2011_12/statute/075_000_0000_chapter/075_025_0000_article/075_025_0047_section/075_025_0047_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slegislature.org/li/b2011_12/statute/075_000_0000_chapter/075_025_0000_article/075_025_0048_section/075_025_0048_k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ystems.mykansaslibrary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F713E-C738-AC4E-AA06-F83359164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380999"/>
            <a:ext cx="8534401" cy="6179457"/>
          </a:xfrm>
        </p:spPr>
        <p:txBody>
          <a:bodyPr anchor="ctr"/>
          <a:lstStyle/>
          <a:p>
            <a:pPr marL="0" indent="-57150" algn="ctr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None/>
            </a:pPr>
            <a:r>
              <a:rPr lang="en-US" sz="3600" b="1" dirty="0">
                <a:solidFill>
                  <a:srgbClr val="92D050"/>
                </a:solidFill>
              </a:rPr>
              <a:t>Library Ethics</a:t>
            </a:r>
          </a:p>
          <a:p>
            <a:pPr marL="0" indent="-57150" algn="ctr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None/>
            </a:pPr>
            <a:r>
              <a:rPr lang="en-US" sz="2400" b="1" dirty="0">
                <a:solidFill>
                  <a:srgbClr val="F5DF4D"/>
                </a:solidFill>
              </a:rPr>
              <a:t>Kansas Regional Library Systems</a:t>
            </a:r>
          </a:p>
          <a:p>
            <a:pPr marL="0" indent="-57150" algn="ctr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None/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Thursday, September 9, 2021 – 1:30 – 2:30 pm CDT</a:t>
            </a:r>
          </a:p>
          <a:p>
            <a:pPr marL="0" indent="-57150" algn="ctr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None/>
            </a:pPr>
            <a:r>
              <a:rPr lang="en-US" sz="1800" b="1" i="1" dirty="0">
                <a:solidFill>
                  <a:srgbClr val="FFF7DE"/>
                </a:solidFill>
                <a:ea typeface="Palatino" pitchFamily="2" charset="77"/>
              </a:rPr>
              <a:t>with Pat Wagner – </a:t>
            </a:r>
            <a:r>
              <a:rPr lang="en-US" sz="1800" b="1" i="1" dirty="0" err="1">
                <a:solidFill>
                  <a:srgbClr val="FFF7DE"/>
                </a:solidFill>
                <a:ea typeface="Palatino" pitchFamily="2" charset="77"/>
              </a:rPr>
              <a:t>pat@patternresearch.com</a:t>
            </a:r>
            <a:endParaRPr lang="en-US" sz="1800" b="1" i="1" dirty="0">
              <a:solidFill>
                <a:srgbClr val="FFF7DE"/>
              </a:solidFill>
              <a:ea typeface="Palatino" pitchFamily="2" charset="77"/>
            </a:endParaRPr>
          </a:p>
          <a:p>
            <a:pPr marL="0" indent="-57150" algn="ctr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None/>
            </a:pPr>
            <a:r>
              <a:rPr lang="en-US" sz="1800" b="1" dirty="0">
                <a:solidFill>
                  <a:srgbClr val="F5DF4D"/>
                </a:solidFill>
                <a:ea typeface="Palatino" pitchFamily="2" charset="77"/>
              </a:rPr>
              <a:t>We’ll start the webinar at the half-hour.</a:t>
            </a:r>
          </a:p>
          <a:p>
            <a:pPr marL="400050" lvl="1" indent="0" algn="ctr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Font typeface="Arial" charset="0"/>
              <a:buNone/>
            </a:pPr>
            <a:r>
              <a:rPr 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Palatino" pitchFamily="2" charset="77"/>
              </a:rPr>
              <a:t>You’re muted. Please use the </a:t>
            </a:r>
            <a:r>
              <a:rPr lang="en-US" sz="1800" b="1" i="1" dirty="0">
                <a:solidFill>
                  <a:schemeClr val="accent1">
                    <a:lumMod val="60000"/>
                    <a:lumOff val="40000"/>
                  </a:schemeClr>
                </a:solidFill>
                <a:ea typeface="Palatino" pitchFamily="2" charset="77"/>
              </a:rPr>
              <a:t>Question Box </a:t>
            </a:r>
            <a:r>
              <a:rPr 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Palatino" pitchFamily="2" charset="77"/>
              </a:rPr>
              <a:t>to communicate.</a:t>
            </a:r>
          </a:p>
          <a:p>
            <a:pPr marL="0" indent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800" b="1" dirty="0">
                <a:solidFill>
                  <a:srgbClr val="FFF7DE"/>
                </a:solidFill>
                <a:ea typeface="Palatino" pitchFamily="2" charset="77"/>
              </a:rPr>
              <a:t>~~~~~</a:t>
            </a:r>
          </a:p>
          <a:p>
            <a:pPr marL="400050" lvl="1" indent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800" b="1" dirty="0">
                <a:solidFill>
                  <a:srgbClr val="92D050"/>
                </a:solidFill>
                <a:ea typeface="Palatino" pitchFamily="2" charset="77"/>
              </a:rPr>
              <a:t>Sorry, no tech support, but have you tried:</a:t>
            </a:r>
          </a:p>
          <a:p>
            <a:pPr marL="0" indent="0" algn="ctr">
              <a:spcBef>
                <a:spcPts val="200"/>
              </a:spcBef>
              <a:spcAft>
                <a:spcPts val="200"/>
              </a:spcAft>
              <a:buNone/>
            </a:pPr>
            <a:endParaRPr lang="en-US" sz="800" b="1" dirty="0">
              <a:solidFill>
                <a:srgbClr val="FFF7DE"/>
              </a:solidFill>
              <a:ea typeface="Palatino" pitchFamily="2" charset="77"/>
            </a:endParaRPr>
          </a:p>
          <a:p>
            <a:pPr marL="800100" lvl="2" indent="0">
              <a:spcBef>
                <a:spcPts val="200"/>
              </a:spcBef>
              <a:spcAft>
                <a:spcPts val="200"/>
              </a:spcAft>
              <a:buSzPct val="60000"/>
              <a:buNone/>
            </a:pPr>
            <a:r>
              <a:rPr lang="en-US" sz="1800" b="1" dirty="0">
                <a:solidFill>
                  <a:srgbClr val="FFF7DE"/>
                </a:solidFill>
                <a:ea typeface="Palatino" pitchFamily="2" charset="77"/>
              </a:rPr>
              <a:t>		</a:t>
            </a:r>
            <a:r>
              <a:rPr lang="en-US" sz="1800" b="1" dirty="0">
                <a:solidFill>
                  <a:srgbClr val="F5DF4D"/>
                </a:solidFill>
                <a:ea typeface="Palatino" pitchFamily="2" charset="77"/>
              </a:rPr>
              <a:t>    -  </a:t>
            </a:r>
            <a:r>
              <a:rPr lang="en-US" sz="1800" b="1" dirty="0">
                <a:solidFill>
                  <a:srgbClr val="FFF7DE"/>
                </a:solidFill>
                <a:ea typeface="Palatino" pitchFamily="2" charset="77"/>
              </a:rPr>
              <a:t>Closing all non-vital apps and browsers? </a:t>
            </a:r>
          </a:p>
          <a:p>
            <a:pPr marL="800100" lvl="2" indent="0">
              <a:spcBef>
                <a:spcPts val="200"/>
              </a:spcBef>
              <a:spcAft>
                <a:spcPts val="200"/>
              </a:spcAft>
              <a:buSzPct val="60000"/>
              <a:buNone/>
            </a:pP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ea typeface="Palatino" pitchFamily="2" charset="77"/>
              </a:rPr>
              <a:t>		    -  Switching to a different browser?</a:t>
            </a:r>
          </a:p>
          <a:p>
            <a:pPr marL="800100" lvl="2" indent="0">
              <a:spcBef>
                <a:spcPts val="200"/>
              </a:spcBef>
              <a:spcAft>
                <a:spcPts val="200"/>
              </a:spcAft>
              <a:buSzPct val="60000"/>
              <a:buNone/>
            </a:pPr>
            <a:r>
              <a:rPr lang="en-US" sz="1800" b="1" dirty="0">
                <a:solidFill>
                  <a:srgbClr val="FFF7DE"/>
                </a:solidFill>
                <a:ea typeface="Palatino" pitchFamily="2" charset="77"/>
              </a:rPr>
              <a:t>		   </a:t>
            </a:r>
            <a:r>
              <a:rPr lang="en-US" sz="1800" b="1" dirty="0">
                <a:solidFill>
                  <a:srgbClr val="F5DF4D"/>
                </a:solidFill>
                <a:ea typeface="Palatino" pitchFamily="2" charset="77"/>
              </a:rPr>
              <a:t> -  </a:t>
            </a:r>
            <a:r>
              <a:rPr lang="en-US" sz="1800" b="1" dirty="0">
                <a:solidFill>
                  <a:srgbClr val="FFF7DE"/>
                </a:solidFill>
                <a:ea typeface="Palatino" pitchFamily="2" charset="77"/>
              </a:rPr>
              <a:t>Switching to a landline for audio?</a:t>
            </a:r>
          </a:p>
          <a:p>
            <a:pPr marL="800100" lvl="2" indent="0">
              <a:spcBef>
                <a:spcPts val="200"/>
              </a:spcBef>
              <a:spcAft>
                <a:spcPts val="200"/>
              </a:spcAft>
              <a:buSzPct val="60000"/>
              <a:buNone/>
            </a:pP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ea typeface="Palatino" pitchFamily="2" charset="77"/>
              </a:rPr>
              <a:t>		    -  Logging out of and into </a:t>
            </a:r>
            <a:r>
              <a:rPr lang="en-US" sz="18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ea typeface="Palatino" pitchFamily="2" charset="77"/>
              </a:rPr>
              <a:t>GoToWebinar</a:t>
            </a:r>
            <a:r>
              <a:rPr lang="en-US" sz="1800" b="1" i="1" dirty="0">
                <a:solidFill>
                  <a:schemeClr val="accent2">
                    <a:lumMod val="60000"/>
                    <a:lumOff val="40000"/>
                  </a:schemeClr>
                </a:solidFill>
                <a:ea typeface="Palatino" pitchFamily="2" charset="77"/>
              </a:rPr>
              <a:t>?</a:t>
            </a:r>
            <a:endParaRPr lang="en-US" sz="1800" b="1" dirty="0">
              <a:solidFill>
                <a:schemeClr val="accent2">
                  <a:lumMod val="60000"/>
                  <a:lumOff val="40000"/>
                </a:schemeClr>
              </a:solidFill>
              <a:ea typeface="Palatino" pitchFamily="2" charset="77"/>
            </a:endParaRPr>
          </a:p>
          <a:p>
            <a:pPr marL="800100" lvl="2" indent="0">
              <a:spcBef>
                <a:spcPts val="200"/>
              </a:spcBef>
              <a:spcAft>
                <a:spcPts val="200"/>
              </a:spcAft>
              <a:buSzPct val="60000"/>
              <a:buNone/>
            </a:pPr>
            <a:r>
              <a:rPr lang="en-US" sz="1800" b="1" dirty="0">
                <a:solidFill>
                  <a:srgbClr val="FFF7DE"/>
                </a:solidFill>
                <a:ea typeface="Palatino" pitchFamily="2" charset="77"/>
              </a:rPr>
              <a:t>		    </a:t>
            </a:r>
            <a:r>
              <a:rPr lang="en-US" sz="1800" b="1" dirty="0">
                <a:solidFill>
                  <a:srgbClr val="F5DF4D"/>
                </a:solidFill>
                <a:ea typeface="Palatino" pitchFamily="2" charset="77"/>
              </a:rPr>
              <a:t>- </a:t>
            </a:r>
            <a:r>
              <a:rPr lang="en-US" sz="1800" b="1" dirty="0">
                <a:solidFill>
                  <a:srgbClr val="FFF7DE"/>
                </a:solidFill>
                <a:ea typeface="Palatino" pitchFamily="2" charset="77"/>
              </a:rPr>
              <a:t> Restarting your computer?</a:t>
            </a:r>
          </a:p>
          <a:p>
            <a:pPr marL="800100" lvl="2" indent="0">
              <a:spcBef>
                <a:spcPts val="200"/>
              </a:spcBef>
              <a:spcAft>
                <a:spcPts val="200"/>
              </a:spcAft>
              <a:buSzPct val="60000"/>
              <a:buNone/>
            </a:pPr>
            <a:endParaRPr lang="en-US" sz="800" b="1" dirty="0">
              <a:solidFill>
                <a:srgbClr val="FFF7DE"/>
              </a:solidFill>
              <a:ea typeface="Palatino" pitchFamily="2" charset="77"/>
            </a:endParaRPr>
          </a:p>
          <a:p>
            <a:pPr marL="0" indent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Palatino" pitchFamily="2" charset="77"/>
              </a:rPr>
              <a:t>Webinar will be archived; we’ll tell you when and where.</a:t>
            </a:r>
          </a:p>
          <a:p>
            <a:pPr marL="0" lvl="1" indent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800" b="1" dirty="0">
                <a:solidFill>
                  <a:srgbClr val="F5DF4D"/>
                </a:solidFill>
                <a:ea typeface="Palatino" pitchFamily="2" charset="77"/>
              </a:rPr>
              <a:t>Help: </a:t>
            </a:r>
            <a:r>
              <a:rPr lang="en-US" sz="1800" b="1" dirty="0" err="1">
                <a:solidFill>
                  <a:srgbClr val="F5DF4D"/>
                </a:solidFill>
                <a:ea typeface="Palatino" pitchFamily="2" charset="77"/>
              </a:rPr>
              <a:t>gotomeeting.com</a:t>
            </a:r>
            <a:r>
              <a:rPr lang="en-US" sz="1800" b="1" dirty="0">
                <a:solidFill>
                  <a:srgbClr val="F5DF4D"/>
                </a:solidFill>
                <a:ea typeface="Palatino" pitchFamily="2" charset="77"/>
              </a:rPr>
              <a:t>/</a:t>
            </a:r>
            <a:r>
              <a:rPr lang="en-US" sz="1800" b="1" dirty="0" err="1">
                <a:solidFill>
                  <a:srgbClr val="F5DF4D"/>
                </a:solidFill>
                <a:ea typeface="Palatino" pitchFamily="2" charset="77"/>
              </a:rPr>
              <a:t>fec</a:t>
            </a:r>
            <a:r>
              <a:rPr lang="en-US" sz="1800" b="1" dirty="0">
                <a:solidFill>
                  <a:srgbClr val="F5DF4D"/>
                </a:solidFill>
                <a:ea typeface="Palatino" pitchFamily="2" charset="77"/>
              </a:rPr>
              <a:t>/webinar/</a:t>
            </a:r>
            <a:r>
              <a:rPr lang="en-US" sz="1800" b="1" dirty="0" err="1">
                <a:solidFill>
                  <a:srgbClr val="F5DF4D"/>
                </a:solidFill>
                <a:ea typeface="Palatino" pitchFamily="2" charset="77"/>
              </a:rPr>
              <a:t>webinar_support</a:t>
            </a:r>
            <a:endParaRPr lang="en-US" sz="1800" b="1" dirty="0">
              <a:solidFill>
                <a:srgbClr val="F5DF4D"/>
              </a:solidFill>
              <a:ea typeface="Palatino" pitchFamily="2" charset="77"/>
            </a:endParaRPr>
          </a:p>
        </p:txBody>
      </p:sp>
      <p:pic>
        <p:nvPicPr>
          <p:cNvPr id="4" name="Picture 3" descr="Diagram&#10;&#10;Description automatically generated with low confidence">
            <a:extLst>
              <a:ext uri="{FF2B5EF4-FFF2-40B4-BE49-F238E27FC236}">
                <a16:creationId xmlns:a16="http://schemas.microsoft.com/office/drawing/2014/main" id="{63C18723-F2CC-F443-AB31-935FB6AB2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319" y="3819926"/>
            <a:ext cx="1603936" cy="160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53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Tx/>
            </a:pPr>
            <a:r>
              <a:rPr lang="en-US" dirty="0">
                <a:latin typeface="Palatino Linotype" panose="02040502050505030304" pitchFamily="18" charset="0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buClrTx/>
            </a:pPr>
            <a:r>
              <a:rPr lang="en-US" sz="3600" b="1" dirty="0">
                <a:latin typeface="Palatino Linotype" panose="02040502050505030304" pitchFamily="18" charset="0"/>
              </a:rPr>
              <a:t> The Origins of Library Ethics</a:t>
            </a:r>
          </a:p>
          <a:p>
            <a:pPr>
              <a:lnSpc>
                <a:spcPct val="100000"/>
              </a:lnSpc>
              <a:spcBef>
                <a:spcPts val="1000"/>
              </a:spcBef>
              <a:buClrTx/>
            </a:pPr>
            <a:r>
              <a:rPr lang="en-US" sz="3600" b="1" dirty="0">
                <a:solidFill>
                  <a:srgbClr val="92D050"/>
                </a:solidFill>
                <a:latin typeface="Palatino Linotype" panose="02040502050505030304" pitchFamily="18" charset="0"/>
              </a:rPr>
              <a:t> The Four Principles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sz="3600" b="1" dirty="0">
                <a:latin typeface="Palatino Linotype" panose="02040502050505030304" pitchFamily="18" charset="0"/>
              </a:rPr>
              <a:t> </a:t>
            </a:r>
            <a:r>
              <a:rPr 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Transparency</a:t>
            </a:r>
            <a:r>
              <a:rPr lang="en-US" sz="3600" b="1" dirty="0">
                <a:latin typeface="Palatino Linotype" panose="02040502050505030304" pitchFamily="18" charset="0"/>
              </a:rPr>
              <a:t> - </a:t>
            </a: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Privacy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sz="3600" b="1" dirty="0">
                <a:latin typeface="Palatino Linotype" panose="02040502050505030304" pitchFamily="18" charset="0"/>
              </a:rPr>
              <a:t> </a:t>
            </a:r>
            <a:r>
              <a:rPr 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Access to information </a:t>
            </a:r>
            <a:r>
              <a:rPr lang="en-US" sz="3600" b="1" dirty="0">
                <a:latin typeface="Palatino Linotype" panose="02040502050505030304" pitchFamily="18" charset="0"/>
              </a:rPr>
              <a:t>- </a:t>
            </a:r>
            <a:r>
              <a:rPr lang="en-US" sz="36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Palatino Linotype" panose="02040502050505030304" pitchFamily="18" charset="0"/>
              </a:rPr>
              <a:t>Fairness</a:t>
            </a:r>
          </a:p>
          <a:p>
            <a:pPr>
              <a:lnSpc>
                <a:spcPct val="100000"/>
              </a:lnSpc>
              <a:spcBef>
                <a:spcPts val="1000"/>
              </a:spcBef>
              <a:buClrTx/>
            </a:pP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Ethical Codes</a:t>
            </a:r>
          </a:p>
          <a:p>
            <a:pPr>
              <a:lnSpc>
                <a:spcPct val="100000"/>
              </a:lnSpc>
              <a:spcBef>
                <a:spcPts val="1000"/>
              </a:spcBef>
              <a:buClrTx/>
            </a:pPr>
            <a:r>
              <a:rPr lang="en-US" sz="3600" b="1" dirty="0">
                <a:solidFill>
                  <a:srgbClr val="F5DF4D"/>
                </a:solidFill>
                <a:latin typeface="Palatino Linotype" panose="02040502050505030304" pitchFamily="18" charset="0"/>
              </a:rPr>
              <a:t> Resources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2923-4971-FC43-BF25-CB21FD05FDFC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73028E-E0F6-FA46-AFF0-C61DD9317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Library Ethics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A420A5D-D7B1-3040-AB16-CA6687378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Kansas Regional Library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801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Tx/>
            </a:pPr>
            <a:r>
              <a:rPr lang="en-US" dirty="0">
                <a:latin typeface="Palatino Linotype" panose="02040502050505030304" pitchFamily="18" charset="0"/>
              </a:rPr>
              <a:t>The Origins of Library Ethics</a:t>
            </a:r>
          </a:p>
        </p:txBody>
      </p:sp>
      <p:pic>
        <p:nvPicPr>
          <p:cNvPr id="8" name="Content Placeholder 7" descr="A picture containing enamel, vegetable&#10;&#10;Description automatically generated">
            <a:extLst>
              <a:ext uri="{FF2B5EF4-FFF2-40B4-BE49-F238E27FC236}">
                <a16:creationId xmlns:a16="http://schemas.microsoft.com/office/drawing/2014/main" id="{0D009B2C-16B4-8846-86AA-749FC411C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307" y="1487488"/>
            <a:ext cx="7189385" cy="4572000"/>
          </a:xfrm>
          <a:noFill/>
          <a:ln>
            <a:solidFill>
              <a:srgbClr val="FFF7DE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2923-4971-FC43-BF25-CB21FD05FDFC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B64176-4277-EB48-8818-67D6B0706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Library Ethics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C704A5A-1CED-A54D-B0A0-0AACD366E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Kansas Regional Library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616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81AA4548-52E8-6D45-B57D-0218DF0FFE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Palatino Linotype" panose="02040502050505030304" pitchFamily="18" charset="0"/>
              </a:rPr>
              <a:t>What are Ethics?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E76FF36A-461B-F74A-B157-8C9FC78B13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/>
          <a:lstStyle/>
          <a:p>
            <a:pPr algn="ctr" eaLnBrk="1" hangingPunct="1">
              <a:buFontTx/>
              <a:buNone/>
            </a:pPr>
            <a:r>
              <a:rPr lang="en-US" alt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What do you think </a:t>
            </a:r>
            <a:r>
              <a:rPr lang="en-US" altLang="en-US" sz="4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ethics</a:t>
            </a:r>
            <a:r>
              <a:rPr lang="en-US" alt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means?</a:t>
            </a:r>
            <a:endParaRPr lang="en-US" altLang="en-US" b="1" dirty="0">
              <a:solidFill>
                <a:schemeClr val="accent2">
                  <a:lumMod val="60000"/>
                  <a:lumOff val="40000"/>
                </a:schemeClr>
              </a:solidFill>
              <a:latin typeface="Palatino Linotype" panose="02040502050505030304" pitchFamily="18" charset="0"/>
            </a:endParaRPr>
          </a:p>
          <a:p>
            <a:pPr algn="ctr" eaLnBrk="1" hangingPunct="1">
              <a:buFontTx/>
              <a:buNone/>
            </a:pPr>
            <a:endParaRPr lang="en-US" altLang="en-US" sz="8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en-US" altLang="en-US" sz="4000" b="1" dirty="0">
                <a:solidFill>
                  <a:srgbClr val="92D050"/>
                </a:solidFill>
                <a:latin typeface="Palatino Linotype" panose="02040502050505030304" pitchFamily="18" charset="0"/>
              </a:rPr>
              <a:t>Compare your answers 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en-US" altLang="en-US" sz="4000" b="1" dirty="0">
                <a:solidFill>
                  <a:srgbClr val="92D050"/>
                </a:solidFill>
                <a:latin typeface="Palatino Linotype" panose="02040502050505030304" pitchFamily="18" charset="0"/>
              </a:rPr>
              <a:t>to the list compiled 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en-US" altLang="en-US" sz="4000" b="1" dirty="0">
                <a:solidFill>
                  <a:srgbClr val="92D050"/>
                </a:solidFill>
                <a:latin typeface="Palatino Linotype" panose="02040502050505030304" pitchFamily="18" charset="0"/>
              </a:rPr>
              <a:t>on the next slide.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DB10FD-6931-CB43-9BDF-DB6D7016C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307B-5E55-DC4E-B1C5-80B9CA623A74}" type="slidenum">
              <a:rPr lang="en-US" smtClean="0"/>
              <a:t>11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9D1521-ECAF-AD41-ADF9-A006CBC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Library Ethics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EECE4-18C9-8A40-9504-F4744C96A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Kansas Regional Library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455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9074F6DA-9DBB-6A48-9180-C1F47BABAA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Palatino Linotype" panose="02040502050505030304" pitchFamily="18" charset="0"/>
              </a:rPr>
              <a:t>What are Ethics?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22A88B9A-911E-2E44-9FFD-B3D3F0C36E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anchor="ctr"/>
          <a:lstStyle/>
          <a:p>
            <a:pPr marL="0" indent="0" algn="ctr" eaLnBrk="1" hangingPunct="1">
              <a:lnSpc>
                <a:spcPct val="100000"/>
              </a:lnSpc>
              <a:buNone/>
            </a:pPr>
            <a:r>
              <a:rPr lang="en-US" altLang="en-US" sz="36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Study</a:t>
            </a:r>
            <a:r>
              <a:rPr lang="en-US" alt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of morality: right and wrong</a:t>
            </a:r>
          </a:p>
          <a:p>
            <a:pPr marL="0" indent="0" algn="ctr" eaLnBrk="1" hangingPunct="1">
              <a:lnSpc>
                <a:spcPct val="100000"/>
              </a:lnSpc>
              <a:buNone/>
            </a:pPr>
            <a:endParaRPr lang="en-US" altLang="en-US" sz="800" b="1" dirty="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n-US" sz="3200" b="1" dirty="0">
                <a:latin typeface="Palatino Linotype" panose="02040502050505030304" pitchFamily="18" charset="0"/>
              </a:rPr>
              <a:t> More than how you </a:t>
            </a:r>
            <a:r>
              <a:rPr lang="en-US" altLang="en-US" sz="3200" b="1" i="1" dirty="0">
                <a:latin typeface="Palatino Linotype" panose="02040502050505030304" pitchFamily="18" charset="0"/>
              </a:rPr>
              <a:t>feel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200" b="1" dirty="0">
                <a:solidFill>
                  <a:srgbClr val="92D050"/>
                </a:solidFill>
                <a:latin typeface="Palatino Linotype" panose="02040502050505030304" pitchFamily="18" charset="0"/>
              </a:rPr>
              <a:t> Requires research and evidence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Requires transparent process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200" b="1" dirty="0">
                <a:latin typeface="Palatino Linotype" panose="02040502050505030304" pitchFamily="18" charset="0"/>
              </a:rPr>
              <a:t> Decisions and actions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200" b="1" dirty="0">
                <a:solidFill>
                  <a:srgbClr val="92D050"/>
                </a:solidFill>
                <a:latin typeface="Palatino Linotype" panose="02040502050505030304" pitchFamily="18" charset="0"/>
              </a:rPr>
              <a:t> How we treat everyone, everyday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50D8CE-D867-F748-A8B0-EBB31D94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307B-5E55-DC4E-B1C5-80B9CA623A74}" type="slidenum">
              <a:rPr lang="en-US" smtClean="0"/>
              <a:t>12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DC752C-1A08-4A4E-896F-E46FEE050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Library Ethics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D482-313D-DB44-945C-5E33CB50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Kansas Regional Library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994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3310-97B1-D541-B45D-377B97235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Palatino Linotype" panose="02040502050505030304" pitchFamily="18" charset="0"/>
              </a:rPr>
              <a:t>What Shaped Our Ethics?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732A7-93BA-214D-8088-EE3BB315A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latin typeface="Palatino Linotype" panose="02040502050505030304" pitchFamily="18" charset="0"/>
              </a:rPr>
              <a:t> How our brains works: </a:t>
            </a:r>
            <a:r>
              <a:rPr lang="en-US" b="1" i="1" dirty="0">
                <a:latin typeface="Palatino Linotype" panose="02040502050505030304" pitchFamily="18" charset="0"/>
              </a:rPr>
              <a:t>Friend or enemy?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Religious and spiritual traditions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2D050"/>
                </a:solidFill>
                <a:latin typeface="Palatino Linotype" panose="02040502050505030304" pitchFamily="18" charset="0"/>
              </a:rPr>
              <a:t> Rule of Law: 2000 years (Plato)</a:t>
            </a:r>
          </a:p>
          <a:p>
            <a:pPr>
              <a:lnSpc>
                <a:spcPct val="100000"/>
              </a:lnSpc>
            </a:pPr>
            <a:r>
              <a:rPr lang="en-US" b="1" dirty="0">
                <a:latin typeface="Palatino Linotype" panose="02040502050505030304" pitchFamily="18" charset="0"/>
              </a:rPr>
              <a:t> </a:t>
            </a:r>
            <a:r>
              <a:rPr lang="en-US" b="1" i="1" dirty="0">
                <a:latin typeface="Palatino Linotype" panose="02040502050505030304" pitchFamily="18" charset="0"/>
              </a:rPr>
              <a:t>Magna Carta: </a:t>
            </a:r>
            <a:r>
              <a:rPr lang="en-US" b="1" dirty="0">
                <a:latin typeface="Palatino Linotype" panose="02040502050505030304" pitchFamily="18" charset="0"/>
              </a:rPr>
              <a:t>1215 A.D.</a:t>
            </a:r>
          </a:p>
          <a:p>
            <a:pPr lvl="1">
              <a:lnSpc>
                <a:spcPct val="100000"/>
              </a:lnSpc>
            </a:pPr>
            <a:r>
              <a:rPr lang="en-US" sz="28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Safety for the stranger: equal treatment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2D050"/>
                </a:solidFill>
                <a:latin typeface="Palatino Linotype" panose="02040502050505030304" pitchFamily="18" charset="0"/>
              </a:rPr>
              <a:t> English common law</a:t>
            </a:r>
          </a:p>
          <a:p>
            <a:pPr>
              <a:lnSpc>
                <a:spcPct val="100000"/>
              </a:lnSpc>
            </a:pPr>
            <a:r>
              <a:rPr lang="en-US" b="1" dirty="0">
                <a:latin typeface="Palatino Linotype" panose="02040502050505030304" pitchFamily="18" charset="0"/>
              </a:rPr>
              <a:t> The United States </a:t>
            </a:r>
            <a:r>
              <a:rPr lang="en-US" b="1" i="1" dirty="0">
                <a:latin typeface="Palatino Linotype" panose="02040502050505030304" pitchFamily="18" charset="0"/>
              </a:rPr>
              <a:t>Bill of Rights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080B1-F52F-8445-B029-F3D3AFB4A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307B-5E55-DC4E-B1C5-80B9CA623A74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5C6F4-4B34-D44E-B321-376D6A897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Library Ethics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BF8A4E-FAE9-1048-9E4C-1AE44DC0B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Kansas Regional Library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872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1CC208F4-8C38-FD40-A53F-67DFA4564A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Palatino Linotype" panose="02040502050505030304" pitchFamily="18" charset="0"/>
              </a:rPr>
              <a:t>The Bill of Rights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BBD7BACC-432E-444B-B8B0-4A803D1533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First Amendment: </a:t>
            </a:r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Individuals have </a:t>
            </a:r>
            <a:r>
              <a:rPr lang="en-US" sz="2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legal right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to express ideas </a:t>
            </a:r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without government interference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and </a:t>
            </a:r>
            <a:r>
              <a:rPr lang="en-US" sz="2600" b="1" dirty="0">
                <a:latin typeface="Palatino Linotype" panose="02040502050505030304" pitchFamily="18" charset="0"/>
              </a:rPr>
              <a:t>to read and listen to the ideas of others</a:t>
            </a:r>
            <a:r>
              <a:rPr lang="en-US" sz="2600" dirty="0">
                <a:latin typeface="Palatino Linotype" panose="02040502050505030304" pitchFamily="18" charset="0"/>
              </a:rPr>
              <a:t>.</a:t>
            </a:r>
            <a:r>
              <a:rPr lang="en-US" altLang="en-US" sz="2600" dirty="0">
                <a:latin typeface="Palatino Linotype" panose="02040502050505030304" pitchFamily="18" charset="0"/>
              </a:rPr>
              <a:t> 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altLang="en-US" sz="1200" dirty="0">
              <a:latin typeface="Palatino Linotype" panose="0204050205050503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600" b="1" dirty="0">
                <a:solidFill>
                  <a:srgbClr val="92D050"/>
                </a:solidFill>
                <a:latin typeface="Palatino Linotype" panose="02040502050505030304" pitchFamily="18" charset="0"/>
              </a:rPr>
              <a:t>The Supreme Court </a:t>
            </a:r>
            <a:r>
              <a:rPr lang="en-US" sz="2600" dirty="0">
                <a:solidFill>
                  <a:srgbClr val="92D050"/>
                </a:solidFill>
                <a:latin typeface="Palatino Linotype" panose="02040502050505030304" pitchFamily="18" charset="0"/>
              </a:rPr>
              <a:t>has decided that protections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600" dirty="0">
                <a:solidFill>
                  <a:srgbClr val="92D050"/>
                </a:solidFill>
                <a:latin typeface="Palatino Linotype" panose="02040502050505030304" pitchFamily="18" charset="0"/>
              </a:rPr>
              <a:t>stated in 1st, 3rd, 4th, 5th, and 9</a:t>
            </a:r>
            <a:r>
              <a:rPr lang="en-US" sz="2600" baseline="30000" dirty="0">
                <a:solidFill>
                  <a:srgbClr val="92D050"/>
                </a:solidFill>
                <a:latin typeface="Palatino Linotype" panose="02040502050505030304" pitchFamily="18" charset="0"/>
              </a:rPr>
              <a:t>th</a:t>
            </a:r>
            <a:r>
              <a:rPr lang="en-US" sz="2600" dirty="0">
                <a:solidFill>
                  <a:srgbClr val="92D050"/>
                </a:solidFill>
                <a:latin typeface="Palatino Linotype" panose="02040502050505030304" pitchFamily="18" charset="0"/>
              </a:rPr>
              <a:t> Amendments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600" dirty="0">
                <a:solidFill>
                  <a:srgbClr val="92D050"/>
                </a:solidFill>
                <a:latin typeface="Palatino Linotype" panose="02040502050505030304" pitchFamily="18" charset="0"/>
              </a:rPr>
              <a:t> imply </a:t>
            </a:r>
            <a:r>
              <a:rPr lang="en-US" sz="2600" b="1" dirty="0">
                <a:latin typeface="Palatino Linotype" panose="02040502050505030304" pitchFamily="18" charset="0"/>
              </a:rPr>
              <a:t>Constitutional right to privacy.</a:t>
            </a:r>
            <a:endParaRPr lang="en-US" altLang="en-US" sz="2600" b="1" dirty="0">
              <a:latin typeface="Palatino Linotype" panose="02040502050505030304" pitchFamily="18" charset="0"/>
            </a:endParaRPr>
          </a:p>
        </p:txBody>
      </p:sp>
      <p:sp>
        <p:nvSpPr>
          <p:cNvPr id="24579" name="Rectangle 5">
            <a:extLst>
              <a:ext uri="{FF2B5EF4-FFF2-40B4-BE49-F238E27FC236}">
                <a16:creationId xmlns:a16="http://schemas.microsoft.com/office/drawing/2014/main" id="{A5A8B511-36A9-1643-B48A-61F6D9594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8738" y="61801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E1978C-EDCF-A243-B851-01181C02A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307B-5E55-DC4E-B1C5-80B9CA623A74}" type="slidenum">
              <a:rPr lang="en-US" smtClean="0"/>
              <a:t>14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392A6E-A15D-3345-BA8D-87F5E998C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Library Ethics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572CF-F123-A243-9F7A-26211A052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Kansas Regional Library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6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83CB3E25-3530-1346-839D-9DEA7397D0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Palatino Linotype" panose="02040502050505030304" pitchFamily="18" charset="0"/>
              </a:rPr>
              <a:t>The Rule of Law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0E37A338-03D9-EA48-834A-D07845E7A1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anchor="ctr"/>
          <a:lstStyle/>
          <a:p>
            <a:pPr>
              <a:lnSpc>
                <a:spcPct val="100000"/>
              </a:lnSpc>
            </a:pPr>
            <a:r>
              <a:rPr lang="en-US" altLang="en-US" sz="3600" b="1" dirty="0">
                <a:latin typeface="Palatino Linotype" panose="02040502050505030304" pitchFamily="18" charset="0"/>
              </a:rPr>
              <a:t> Ordinary and accessible:</a:t>
            </a:r>
          </a:p>
          <a:p>
            <a:pPr lvl="1" eaLnBrk="1" hangingPunct="1">
              <a:lnSpc>
                <a:spcPct val="100000"/>
              </a:lnSpc>
              <a:spcBef>
                <a:spcPts val="1000"/>
              </a:spcBef>
            </a:pPr>
            <a:r>
              <a:rPr lang="en-US" alt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easy to understand</a:t>
            </a:r>
          </a:p>
          <a:p>
            <a:pPr lvl="1" eaLnBrk="1" hangingPunct="1">
              <a:lnSpc>
                <a:spcPct val="100000"/>
              </a:lnSpc>
              <a:spcBef>
                <a:spcPts val="1000"/>
              </a:spcBef>
            </a:pPr>
            <a:r>
              <a:rPr lang="en-US" altLang="en-US" sz="3200" b="1" dirty="0">
                <a:solidFill>
                  <a:srgbClr val="92D050"/>
                </a:solidFill>
                <a:latin typeface="Palatino Linotype" panose="02040502050505030304" pitchFamily="18" charset="0"/>
              </a:rPr>
              <a:t> transparent process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600" b="1" dirty="0">
                <a:latin typeface="Palatino Linotype" panose="02040502050505030304" pitchFamily="18" charset="0"/>
              </a:rPr>
              <a:t> Applies to everyone equally:</a:t>
            </a:r>
          </a:p>
          <a:p>
            <a:pPr lvl="1" eaLnBrk="1" hangingPunct="1">
              <a:lnSpc>
                <a:spcPct val="100000"/>
              </a:lnSpc>
              <a:spcBef>
                <a:spcPts val="1000"/>
              </a:spcBef>
            </a:pPr>
            <a:r>
              <a:rPr lang="en-US" alt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no special privileges</a:t>
            </a:r>
          </a:p>
          <a:p>
            <a:pPr lvl="1" eaLnBrk="1" hangingPunct="1">
              <a:lnSpc>
                <a:spcPct val="100000"/>
              </a:lnSpc>
              <a:spcBef>
                <a:spcPts val="1000"/>
              </a:spcBef>
            </a:pPr>
            <a:r>
              <a:rPr lang="en-US" altLang="en-US" sz="3200" b="1" dirty="0">
                <a:solidFill>
                  <a:srgbClr val="92D050"/>
                </a:solidFill>
                <a:latin typeface="Palatino Linotype" panose="02040502050505030304" pitchFamily="18" charset="0"/>
              </a:rPr>
              <a:t> no special class or group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BA4BBD-95B5-D94E-BED2-DE9A5C773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307B-5E55-DC4E-B1C5-80B9CA623A74}" type="slidenum">
              <a:rPr lang="en-US" smtClean="0"/>
              <a:t>15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23A812-75B8-EB48-B57B-A3AEF1E90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Library Ethics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00FA3-D497-2346-B97F-0CDD3AF5E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Kansas Regional Library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69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Tx/>
            </a:pPr>
            <a:r>
              <a:rPr lang="en-US" dirty="0">
                <a:latin typeface="Palatino Linotype" panose="02040502050505030304" pitchFamily="18" charset="0"/>
              </a:rPr>
              <a:t>Everyday 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Palatino Linotype" panose="02040502050505030304" pitchFamily="18" charset="0"/>
              </a:rPr>
              <a:t> Not expecting entitlements or status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Treats everyone as a social peer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92D050"/>
                </a:solidFill>
                <a:latin typeface="Palatino Linotype" panose="02040502050505030304" pitchFamily="18" charset="0"/>
              </a:rPr>
              <a:t> Respects and follows due process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Palatino Linotype" panose="02040502050505030304" pitchFamily="18" charset="0"/>
              </a:rPr>
              <a:t> Gives everyone chance to participate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Tells the truth about everything</a:t>
            </a:r>
          </a:p>
          <a:p>
            <a:pPr>
              <a:lnSpc>
                <a:spcPct val="100000"/>
              </a:lnSpc>
            </a:pPr>
            <a:r>
              <a:rPr lang="en-US" sz="3200" b="1" i="1" dirty="0">
                <a:solidFill>
                  <a:srgbClr val="92D050"/>
                </a:solidFill>
                <a:latin typeface="Palatino Linotype" panose="02040502050505030304" pitchFamily="18" charset="0"/>
              </a:rPr>
              <a:t> Does not profit from decisions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061C-E14D-4A4C-8A52-BF398BFC2008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542D7B-7757-DF4F-A6D8-8E74D1B1D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Library Ethics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6B5ED62-208D-5C46-A9CB-61EDDD875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Kansas Regional Library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149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F3BBECB7-59B1-1F44-8D0D-C2D5321871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Palatino Linotype" panose="02040502050505030304" pitchFamily="18" charset="0"/>
              </a:rPr>
              <a:t>Why Are Ethics Important?</a:t>
            </a:r>
          </a:p>
        </p:txBody>
      </p:sp>
      <p:sp>
        <p:nvSpPr>
          <p:cNvPr id="17410" name="Rectangle 4">
            <a:extLst>
              <a:ext uri="{FF2B5EF4-FFF2-40B4-BE49-F238E27FC236}">
                <a16:creationId xmlns:a16="http://schemas.microsoft.com/office/drawing/2014/main" id="{2D3083EB-0399-604F-ACCF-DF0545D33E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anchor="ctr">
            <a:noAutofit/>
          </a:bodyPr>
          <a:lstStyle/>
          <a:p>
            <a:r>
              <a:rPr lang="en-US" alt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Build credibility:</a:t>
            </a:r>
          </a:p>
          <a:p>
            <a:pPr marL="457200" lvl="1" indent="0" eaLnBrk="1" hangingPunct="1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altLang="en-US" sz="3600" b="1" i="1" dirty="0"/>
              <a:t>   </a:t>
            </a:r>
            <a:r>
              <a:rPr lang="en-US" altLang="en-US" sz="3600" b="1" i="1" dirty="0">
                <a:latin typeface="Palatino Linotype" panose="02040502050505030304" pitchFamily="18" charset="0"/>
              </a:rPr>
              <a:t>Earn trust and respect</a:t>
            </a:r>
            <a:endParaRPr lang="en-US" altLang="en-US" sz="3600" b="1" dirty="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n-US" sz="3600" b="1" dirty="0">
                <a:solidFill>
                  <a:srgbClr val="F5DF4D"/>
                </a:solidFill>
                <a:latin typeface="Palatino Linotype" panose="02040502050505030304" pitchFamily="18" charset="0"/>
              </a:rPr>
              <a:t> Set standards for decisions:</a:t>
            </a:r>
          </a:p>
          <a:p>
            <a:pPr marL="457200" lvl="1" indent="0" eaLnBrk="1" hangingPunct="1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altLang="en-US" sz="3600" b="1" i="1" dirty="0"/>
              <a:t>   </a:t>
            </a:r>
            <a:r>
              <a:rPr lang="en-US" altLang="en-US" sz="3600" b="1" i="1" dirty="0">
                <a:latin typeface="Palatino Linotype" panose="02040502050505030304" pitchFamily="18" charset="0"/>
              </a:rPr>
              <a:t>Increase productivity</a:t>
            </a:r>
            <a:endParaRPr lang="en-US" altLang="en-US" sz="3600" b="1" dirty="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n-US" sz="3600" b="1" dirty="0">
                <a:solidFill>
                  <a:srgbClr val="92D050"/>
                </a:solidFill>
                <a:latin typeface="Palatino Linotype" panose="02040502050505030304" pitchFamily="18" charset="0"/>
              </a:rPr>
              <a:t> Reduce unhealthy conflict:</a:t>
            </a:r>
          </a:p>
          <a:p>
            <a:pPr marL="457200" lvl="1" indent="0" eaLnBrk="1" hangingPunct="1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altLang="en-US" sz="3600" b="1" i="1" dirty="0"/>
              <a:t>   </a:t>
            </a:r>
            <a:r>
              <a:rPr lang="en-US" altLang="en-US" sz="3600" b="1" i="1" dirty="0">
                <a:latin typeface="Palatino Linotype" panose="02040502050505030304" pitchFamily="18" charset="0"/>
              </a:rPr>
              <a:t>Establish respected rules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37FF7D-71C3-1C44-853C-748A2F31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307B-5E55-DC4E-B1C5-80B9CA623A74}" type="slidenum">
              <a:rPr lang="en-US" smtClean="0"/>
              <a:t>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C1ECF2-864E-8745-BB14-FABA0F26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Library Ethics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D5FE2-46B8-4C41-9AF5-B11EEA5F3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Kansas Regional Library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352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Tx/>
            </a:pPr>
            <a:r>
              <a:rPr lang="en-US" dirty="0">
                <a:latin typeface="Palatino Linotype" panose="02040502050505030304" pitchFamily="18" charset="0"/>
              </a:rPr>
              <a:t>The Four Principles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2923-4971-FC43-BF25-CB21FD05FDFC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119C9C-8638-A14F-8582-88BF7B5E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Library Ethics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4D61481-286C-2945-8BAE-726B09895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Kansas Regional Library Systems</a:t>
            </a:r>
            <a:endParaRPr lang="en-US" dirty="0"/>
          </a:p>
        </p:txBody>
      </p:sp>
      <p:pic>
        <p:nvPicPr>
          <p:cNvPr id="15" name="Content Placeholder 14" descr="A close-up of a green planet&#10;&#10;Description automatically generated with low confidence">
            <a:extLst>
              <a:ext uri="{FF2B5EF4-FFF2-40B4-BE49-F238E27FC236}">
                <a16:creationId xmlns:a16="http://schemas.microsoft.com/office/drawing/2014/main" id="{168FEBE5-07ED-CF47-BD6F-489FF8D853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94832" y="1462944"/>
            <a:ext cx="1915928" cy="2057400"/>
          </a:xfrm>
        </p:spPr>
      </p:pic>
      <p:pic>
        <p:nvPicPr>
          <p:cNvPr id="16" name="Content Placeholder 14" descr="A close-up of a green planet&#10;&#10;Description automatically generated with low confidence">
            <a:extLst>
              <a:ext uri="{FF2B5EF4-FFF2-40B4-BE49-F238E27FC236}">
                <a16:creationId xmlns:a16="http://schemas.microsoft.com/office/drawing/2014/main" id="{91CAE3E8-727C-F848-9F7C-63E3B6FBA3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94832" y="3909647"/>
            <a:ext cx="1915928" cy="2057400"/>
          </a:xfrm>
          <a:prstGeom prst="rect">
            <a:avLst/>
          </a:prstGeom>
        </p:spPr>
      </p:pic>
      <p:pic>
        <p:nvPicPr>
          <p:cNvPr id="17" name="Content Placeholder 14" descr="A close-up of a green planet&#10;&#10;Description automatically generated with low confidence">
            <a:extLst>
              <a:ext uri="{FF2B5EF4-FFF2-40B4-BE49-F238E27FC236}">
                <a16:creationId xmlns:a16="http://schemas.microsoft.com/office/drawing/2014/main" id="{BDC00FF7-ED3A-4F49-95C9-7930595795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33242" y="1462944"/>
            <a:ext cx="1915928" cy="2057400"/>
          </a:xfrm>
          <a:prstGeom prst="rect">
            <a:avLst/>
          </a:prstGeom>
        </p:spPr>
      </p:pic>
      <p:pic>
        <p:nvPicPr>
          <p:cNvPr id="18" name="Content Placeholder 14" descr="A close-up of a green planet&#10;&#10;Description automatically generated with low confidence">
            <a:extLst>
              <a:ext uri="{FF2B5EF4-FFF2-40B4-BE49-F238E27FC236}">
                <a16:creationId xmlns:a16="http://schemas.microsoft.com/office/drawing/2014/main" id="{DDA7B746-89FF-EC41-80E0-C36D9B0AE9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33242" y="3909647"/>
            <a:ext cx="1915928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81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3858" y="427461"/>
            <a:ext cx="7616283" cy="6003077"/>
          </a:xfrm>
        </p:spPr>
        <p:txBody>
          <a:bodyPr>
            <a:normAutofit/>
          </a:bodyPr>
          <a:lstStyle/>
          <a:p>
            <a:pPr indent="-57150">
              <a:spcBef>
                <a:spcPts val="400"/>
              </a:spcBef>
              <a:spcAft>
                <a:spcPts val="200"/>
              </a:spcAft>
            </a:pPr>
            <a:r>
              <a:rPr lang="en-US" sz="4400" b="0" dirty="0">
                <a:solidFill>
                  <a:srgbClr val="92D050"/>
                </a:solidFill>
              </a:rPr>
              <a:t>Library Ethics</a:t>
            </a:r>
            <a:br>
              <a:rPr lang="en-US" sz="4400" b="0" dirty="0">
                <a:solidFill>
                  <a:srgbClr val="FFF7DE"/>
                </a:solidFill>
              </a:rPr>
            </a:b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Kansas Regional Library Systems</a:t>
            </a:r>
            <a:br>
              <a:rPr lang="en-US" sz="3200" b="1" dirty="0">
                <a:solidFill>
                  <a:srgbClr val="FFF7DE"/>
                </a:solidFill>
              </a:rPr>
            </a:br>
            <a:br>
              <a:rPr lang="en-US" sz="2400" b="1" dirty="0">
                <a:solidFill>
                  <a:srgbClr val="FFF7DE"/>
                </a:solidFill>
              </a:rPr>
            </a:br>
            <a:br>
              <a:rPr lang="en-US" sz="2400" b="1" dirty="0">
                <a:solidFill>
                  <a:srgbClr val="FFF7DE"/>
                </a:solidFill>
              </a:rPr>
            </a:br>
            <a:br>
              <a:rPr lang="en-US" sz="2400" b="1" dirty="0">
                <a:solidFill>
                  <a:srgbClr val="FFF7DE"/>
                </a:solidFill>
              </a:rPr>
            </a:br>
            <a:br>
              <a:rPr lang="en-US" sz="2400" b="1" dirty="0">
                <a:solidFill>
                  <a:srgbClr val="FFF7DE"/>
                </a:solidFill>
              </a:rPr>
            </a:br>
            <a:br>
              <a:rPr lang="en-US" sz="2400" b="1" dirty="0">
                <a:solidFill>
                  <a:srgbClr val="FFF7DE"/>
                </a:solidFill>
              </a:rPr>
            </a:br>
            <a:br>
              <a:rPr lang="en-US" sz="2400" b="1" dirty="0">
                <a:solidFill>
                  <a:srgbClr val="FFF7DE"/>
                </a:solidFill>
              </a:rPr>
            </a:br>
            <a:br>
              <a:rPr lang="en-US" sz="2400" b="1" dirty="0">
                <a:solidFill>
                  <a:srgbClr val="FFF7DE"/>
                </a:solidFill>
              </a:rPr>
            </a:br>
            <a:br>
              <a:rPr lang="en-US" sz="2400" b="1" dirty="0">
                <a:solidFill>
                  <a:srgbClr val="FFF7DE"/>
                </a:solidFill>
              </a:rPr>
            </a:br>
            <a:br>
              <a:rPr lang="en-US" sz="2400" b="1" dirty="0">
                <a:solidFill>
                  <a:srgbClr val="FFF7DE"/>
                </a:solidFill>
              </a:rPr>
            </a:br>
            <a:r>
              <a:rPr lang="en-US" sz="2400" b="1" dirty="0">
                <a:solidFill>
                  <a:srgbClr val="F5DF4D"/>
                </a:solidFill>
              </a:rPr>
              <a:t>Thursday, September 9, 2021 – 1:30 – 2:30 pm CDT</a:t>
            </a:r>
            <a:b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br>
              <a:rPr lang="en-US" sz="800" b="1" dirty="0">
                <a:solidFill>
                  <a:srgbClr val="FFF7DE"/>
                </a:solidFill>
              </a:rPr>
            </a:br>
            <a:r>
              <a:rPr lang="en-US" sz="2400" b="1" i="1" dirty="0">
                <a:ea typeface="Palatino" pitchFamily="2" charset="77"/>
              </a:rPr>
              <a:t>with Pat Wagner – </a:t>
            </a:r>
            <a:r>
              <a:rPr lang="en-US" sz="2400" b="1" i="1" dirty="0" err="1">
                <a:ea typeface="Palatino" pitchFamily="2" charset="77"/>
              </a:rPr>
              <a:t>pat@patternresearch.com</a:t>
            </a:r>
            <a:endParaRPr lang="en-US" sz="4400" b="0" dirty="0"/>
          </a:p>
        </p:txBody>
      </p:sp>
      <p:pic>
        <p:nvPicPr>
          <p:cNvPr id="7" name="Picture 6" descr="A picture containing food, dish, fresh&#10;&#10;Description automatically generated">
            <a:extLst>
              <a:ext uri="{FF2B5EF4-FFF2-40B4-BE49-F238E27FC236}">
                <a16:creationId xmlns:a16="http://schemas.microsoft.com/office/drawing/2014/main" id="{8C56C087-4EFF-D94C-A6CA-6DB87A9C6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199" y="2278815"/>
            <a:ext cx="3967602" cy="2647943"/>
          </a:xfrm>
          <a:prstGeom prst="rect">
            <a:avLst/>
          </a:prstGeom>
          <a:ln>
            <a:solidFill>
              <a:srgbClr val="FFF7DE"/>
            </a:solidFill>
          </a:ln>
        </p:spPr>
      </p:pic>
    </p:spTree>
    <p:extLst>
      <p:ext uri="{BB962C8B-B14F-4D97-AF65-F5344CB8AC3E}">
        <p14:creationId xmlns:p14="http://schemas.microsoft.com/office/powerpoint/2010/main" val="2699763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2879B1C0-005C-C643-92D8-AA550BE792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Palatino Linotype" panose="02040502050505030304" pitchFamily="18" charset="0"/>
              </a:rPr>
              <a:t>The Four Standards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FE677B00-81B4-D245-8D46-BBA7FD4A99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anchor="ctr"/>
          <a:lstStyle/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en-US" altLang="en-US" sz="4000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 Transparency </a:t>
            </a:r>
            <a:r>
              <a:rPr lang="en-US" alt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in governance</a:t>
            </a: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en-US" altLang="en-US" sz="4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 </a:t>
            </a:r>
            <a:r>
              <a:rPr lang="en-US" altLang="en-US" sz="4000" b="1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Privacy </a:t>
            </a:r>
            <a:r>
              <a:rPr lang="en-US" altLang="en-US" sz="4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for information users</a:t>
            </a: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en-US" alt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 </a:t>
            </a:r>
            <a:r>
              <a:rPr lang="en-US" altLang="en-US" sz="40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Access to information </a:t>
            </a:r>
            <a:r>
              <a:rPr lang="en-US" alt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for all</a:t>
            </a:r>
            <a:endParaRPr lang="en-US" altLang="en-US" sz="4000" b="1" dirty="0">
              <a:solidFill>
                <a:schemeClr val="accent5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en-US" altLang="en-US" sz="4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 </a:t>
            </a:r>
            <a:r>
              <a:rPr lang="en-US" altLang="en-US" sz="40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Palatino Linotype" panose="02040502050505030304" pitchFamily="18" charset="0"/>
              </a:rPr>
              <a:t>Equal treatment </a:t>
            </a:r>
            <a:r>
              <a:rPr lang="en-US" altLang="en-US" sz="4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Palatino Linotype" panose="02040502050505030304" pitchFamily="18" charset="0"/>
              </a:rPr>
              <a:t>for everyone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79AED7-F3FE-1D44-B100-3B5CE4D38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307B-5E55-DC4E-B1C5-80B9CA623A74}" type="slidenum">
              <a:rPr lang="en-US" smtClean="0"/>
              <a:t>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1E8DC1-490A-604B-9235-E76F6C1D1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Library Ethics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472D1-DE6B-BD4C-9333-2D0FC8AC4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Kansas Regional Library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707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1DAB3358-5BDC-044B-B5AB-47F1F97AB8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Transparency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0E396CD9-1334-D041-B0F7-BC37B0E3BF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en-US" b="1" dirty="0">
                <a:latin typeface="Palatino Linotype" panose="02040502050505030304" pitchFamily="18" charset="0"/>
              </a:rPr>
              <a:t>Are open meeting laws followed,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b="1" dirty="0">
                <a:latin typeface="Palatino Linotype" panose="02040502050505030304" pitchFamily="18" charset="0"/>
              </a:rPr>
              <a:t>   both the letter and spirit of the law?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Are decisions made transparently?</a:t>
            </a:r>
            <a:endParaRPr lang="en-US" altLang="en-US" b="1" dirty="0">
              <a:solidFill>
                <a:schemeClr val="accent2">
                  <a:lumMod val="60000"/>
                  <a:lumOff val="40000"/>
                </a:schemeClr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2D050"/>
                </a:solidFill>
                <a:latin typeface="Palatino Linotype" panose="02040502050505030304" pitchFamily="18" charset="0"/>
              </a:rPr>
              <a:t>Discussions and decisions are open?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ClrTx/>
            </a:pPr>
            <a:r>
              <a:rPr lang="en-US" sz="2800" b="1" dirty="0">
                <a:latin typeface="Palatino Linotype" panose="02040502050505030304" pitchFamily="18" charset="0"/>
              </a:rPr>
              <a:t> Few exceptions: personnel, finances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ClrTx/>
            </a:pP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Keep on topic in executive sessions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ClrTx/>
            </a:pPr>
            <a:r>
              <a:rPr lang="en-US" sz="2800" b="1" dirty="0">
                <a:solidFill>
                  <a:srgbClr val="92D050"/>
                </a:solidFill>
                <a:latin typeface="Palatino Linotype" panose="02040502050505030304" pitchFamily="18" charset="0"/>
              </a:rPr>
              <a:t> Ask for input from everyone.</a:t>
            </a:r>
            <a:endParaRPr lang="en-US" altLang="en-US" sz="2800" b="1" dirty="0">
              <a:solidFill>
                <a:srgbClr val="92D05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789518-EAFB-794B-9532-30FB3675D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307B-5E55-DC4E-B1C5-80B9CA623A74}" type="slidenum">
              <a:rPr lang="en-US" smtClean="0"/>
              <a:t>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717C91-20D4-2448-982A-1D7B1E9B3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Library Ethics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B7666-117F-5942-A1FA-535308E4E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Kansas Regional Library Systems</a:t>
            </a:r>
            <a:endParaRPr lang="en-US" dirty="0"/>
          </a:p>
        </p:txBody>
      </p:sp>
      <p:pic>
        <p:nvPicPr>
          <p:cNvPr id="7" name="Content Placeholder 14" descr="A close-up of a green planet&#10;&#10;Description automatically generated with low confidence">
            <a:extLst>
              <a:ext uri="{FF2B5EF4-FFF2-40B4-BE49-F238E27FC236}">
                <a16:creationId xmlns:a16="http://schemas.microsoft.com/office/drawing/2014/main" id="{6582BC66-58AA-504E-AA74-0458D8A9539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" y="274638"/>
            <a:ext cx="85152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83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F4769-93D8-A74E-89EF-23222F9B1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Practical Transparency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272A3-0436-924E-B674-519DBD089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latin typeface="Palatino Linotype" panose="02040502050505030304" pitchFamily="18" charset="0"/>
              </a:rPr>
              <a:t> Are signs self-explanatory?</a:t>
            </a:r>
          </a:p>
          <a:p>
            <a:pPr>
              <a:lnSpc>
                <a:spcPct val="100000"/>
              </a:lnSpc>
            </a:pPr>
            <a:r>
              <a:rPr lang="en-US" alt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Are rules written and posted?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2D050"/>
                </a:solidFill>
                <a:latin typeface="Palatino Linotype" panose="02040502050505030304" pitchFamily="18" charset="0"/>
              </a:rPr>
              <a:t> Is library jargon avoided?</a:t>
            </a:r>
          </a:p>
          <a:p>
            <a:pPr>
              <a:lnSpc>
                <a:spcPct val="100000"/>
              </a:lnSpc>
            </a:pPr>
            <a:r>
              <a:rPr lang="en-US" b="1" dirty="0">
                <a:latin typeface="Palatino Linotype" panose="02040502050505030304" pitchFamily="18" charset="0"/>
              </a:rPr>
              <a:t> How are newcomers treated?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Are staff </a:t>
            </a:r>
            <a:r>
              <a:rPr lang="en-US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gatekeepers: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secret services?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2D050"/>
                </a:solidFill>
                <a:latin typeface="Palatino Linotype" panose="02040502050505030304" pitchFamily="18" charset="0"/>
              </a:rPr>
              <a:t> Are difficult people lied to?</a:t>
            </a:r>
          </a:p>
          <a:p>
            <a:pPr>
              <a:lnSpc>
                <a:spcPct val="100000"/>
              </a:lnSpc>
            </a:pPr>
            <a:r>
              <a:rPr lang="en-US" b="1" dirty="0">
                <a:latin typeface="Palatino Linotype" panose="02040502050505030304" pitchFamily="18" charset="0"/>
              </a:rPr>
              <a:t> Are secrets kept from personnel?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C7611-46AC-5E4C-8CBD-8A3DACC3C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307B-5E55-DC4E-B1C5-80B9CA623A74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F72DC-3AC3-254B-8339-F9C530493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Library Ethics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82FC509-BA63-E248-9686-3B6861E3A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Kansas Regional Library Systems</a:t>
            </a:r>
            <a:endParaRPr lang="en-US" dirty="0"/>
          </a:p>
        </p:txBody>
      </p:sp>
      <p:pic>
        <p:nvPicPr>
          <p:cNvPr id="8" name="Content Placeholder 14" descr="A close-up of a green planet&#10;&#10;Description automatically generated with low confidence">
            <a:extLst>
              <a:ext uri="{FF2B5EF4-FFF2-40B4-BE49-F238E27FC236}">
                <a16:creationId xmlns:a16="http://schemas.microsoft.com/office/drawing/2014/main" id="{6C6DFF49-1291-DC4B-A12D-13CEC168E6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" y="274638"/>
            <a:ext cx="85152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57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E65B8B61-C887-014D-B8F4-B72A9B26EE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Privacy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D4BF7E78-C7DE-304A-BF73-0C7E9F3DED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 dirty="0">
                <a:latin typeface="Palatino Linotype" panose="02040502050505030304" pitchFamily="18" charset="0"/>
              </a:rPr>
              <a:t> Based, in part, on </a:t>
            </a:r>
            <a:r>
              <a:rPr lang="en-US" sz="3000" b="1" i="1" dirty="0">
                <a:latin typeface="Palatino Linotype" panose="02040502050505030304" pitchFamily="18" charset="0"/>
              </a:rPr>
              <a:t>Bill of Rights</a:t>
            </a:r>
          </a:p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Supports law enforcement</a:t>
            </a:r>
          </a:p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rgbClr val="92D050"/>
                </a:solidFill>
                <a:latin typeface="Palatino Linotype" panose="02040502050505030304" pitchFamily="18" charset="0"/>
              </a:rPr>
              <a:t> Requires legal review and training</a:t>
            </a:r>
          </a:p>
          <a:p>
            <a:pPr>
              <a:lnSpc>
                <a:spcPct val="100000"/>
              </a:lnSpc>
            </a:pPr>
            <a:r>
              <a:rPr lang="en-US" altLang="en-US" sz="3000" b="1" dirty="0">
                <a:latin typeface="Palatino Linotype" panose="02040502050505030304" pitchFamily="18" charset="0"/>
              </a:rPr>
              <a:t> Protection of circ/usage records:</a:t>
            </a:r>
          </a:p>
          <a:p>
            <a:pPr lvl="1" eaLnBrk="1" hangingPunct="1">
              <a:lnSpc>
                <a:spcPct val="100000"/>
              </a:lnSpc>
              <a:spcBef>
                <a:spcPts val="1000"/>
              </a:spcBef>
            </a:pPr>
            <a:r>
              <a:rPr lang="en-US" altLang="en-US" sz="3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 Respond only to court orders.</a:t>
            </a:r>
          </a:p>
          <a:p>
            <a:pPr lvl="1" eaLnBrk="1" hangingPunct="1">
              <a:lnSpc>
                <a:spcPct val="100000"/>
              </a:lnSpc>
              <a:spcBef>
                <a:spcPts val="1000"/>
              </a:spcBef>
            </a:pPr>
            <a:r>
              <a:rPr lang="en-US" altLang="en-US" sz="3000" b="1" dirty="0">
                <a:solidFill>
                  <a:srgbClr val="92D050"/>
                </a:solidFill>
                <a:latin typeface="Palatino Linotype" panose="02040502050505030304" pitchFamily="18" charset="0"/>
              </a:rPr>
              <a:t>  Question subpoenas.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000" b="1" dirty="0">
                <a:latin typeface="Palatino Linotype" panose="02040502050505030304" pitchFamily="18" charset="0"/>
              </a:rPr>
              <a:t> Physical privacy in library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8BC23B-BAD0-1B4E-8D5C-05AAD7675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307B-5E55-DC4E-B1C5-80B9CA623A74}" type="slidenum">
              <a:rPr lang="en-US" smtClean="0"/>
              <a:t>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3CCA5F-B1A4-A240-97A8-5DEF172CE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Library Ethics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5B1AA-2DA9-C442-8EA1-2D35EFDA8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Kansas Regional Library Systems</a:t>
            </a:r>
            <a:endParaRPr lang="en-US" dirty="0"/>
          </a:p>
        </p:txBody>
      </p:sp>
      <p:pic>
        <p:nvPicPr>
          <p:cNvPr id="9" name="Content Placeholder 14" descr="A close-up of a green planet&#10;&#10;Description automatically generated with low confidence">
            <a:extLst>
              <a:ext uri="{FF2B5EF4-FFF2-40B4-BE49-F238E27FC236}">
                <a16:creationId xmlns:a16="http://schemas.microsoft.com/office/drawing/2014/main" id="{7544EF5C-B254-8C46-AFCC-E8D7C27FA38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" y="274638"/>
            <a:ext cx="85152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5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F1C4-0157-F14D-99DB-E8B68B012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Practical Privacy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4D4B6-AF14-6B4B-9345-E652584B9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100000"/>
              </a:lnSpc>
            </a:pPr>
            <a:r>
              <a:rPr lang="en-US" b="1" dirty="0">
                <a:latin typeface="Palatino Linotype" panose="02040502050505030304" pitchFamily="18" charset="0"/>
              </a:rPr>
              <a:t> Not broadcasting sensitive information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Procedures for dealing with media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2D050"/>
                </a:solidFill>
                <a:latin typeface="Palatino Linotype" panose="02040502050505030304" pitchFamily="18" charset="0"/>
              </a:rPr>
              <a:t> No comments on customer materials</a:t>
            </a:r>
          </a:p>
          <a:p>
            <a:pPr>
              <a:lnSpc>
                <a:spcPct val="100000"/>
              </a:lnSpc>
            </a:pPr>
            <a:r>
              <a:rPr lang="en-US" b="1" dirty="0">
                <a:latin typeface="Palatino Linotype" panose="02040502050505030304" pitchFamily="18" charset="0"/>
              </a:rPr>
              <a:t> Private protocol for ”holds” shelves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State laws regarding privacy posted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2D050"/>
                </a:solidFill>
                <a:latin typeface="Palatino Linotype" panose="02040502050505030304" pitchFamily="18" charset="0"/>
              </a:rPr>
              <a:t> Public terminals: private or public?</a:t>
            </a:r>
          </a:p>
          <a:p>
            <a:pPr>
              <a:lnSpc>
                <a:spcPct val="100000"/>
              </a:lnSpc>
            </a:pPr>
            <a:r>
              <a:rPr lang="en-US" b="1" dirty="0">
                <a:latin typeface="Palatino Linotype" panose="02040502050505030304" pitchFamily="18" charset="0"/>
              </a:rPr>
              <a:t> Applies to library customers and staff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4C94A-2636-DD45-ADE3-3EA14529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307B-5E55-DC4E-B1C5-80B9CA623A74}" type="slidenum">
              <a:rPr lang="en-US" smtClean="0"/>
              <a:t>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94C3D-8567-9E45-9764-FEDE89342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Library Ethics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5871FA-D7DB-0D4A-9968-B062FBD62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Kansas Regional Library Systems</a:t>
            </a:r>
            <a:endParaRPr lang="en-US" dirty="0"/>
          </a:p>
        </p:txBody>
      </p:sp>
      <p:pic>
        <p:nvPicPr>
          <p:cNvPr id="8" name="Content Placeholder 14" descr="A close-up of a green planet&#10;&#10;Description automatically generated with low confidence">
            <a:extLst>
              <a:ext uri="{FF2B5EF4-FFF2-40B4-BE49-F238E27FC236}">
                <a16:creationId xmlns:a16="http://schemas.microsoft.com/office/drawing/2014/main" id="{162DBE20-8FB8-2942-8929-F1619BBD828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" y="274638"/>
            <a:ext cx="85152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85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3446BAB4-2AB8-514A-8355-AF7C4CC935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Access to Information for All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E7180A8D-9E0B-5643-81AC-A9F153DCC4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600" b="1" dirty="0">
                <a:latin typeface="Palatino Linotype" panose="02040502050505030304" pitchFamily="18" charset="0"/>
              </a:rPr>
              <a:t> Staff and trustee diversity</a:t>
            </a:r>
            <a:endParaRPr lang="en-US" altLang="en-US" sz="2600" b="1" dirty="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n-US" sz="2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Services for all residents:</a:t>
            </a:r>
          </a:p>
          <a:p>
            <a:pPr lvl="1" eaLnBrk="1" hangingPunct="1">
              <a:lnSpc>
                <a:spcPct val="100000"/>
              </a:lnSpc>
              <a:spcBef>
                <a:spcPts val="1000"/>
              </a:spcBef>
            </a:pPr>
            <a:r>
              <a:rPr lang="en-US" altLang="en-US" sz="2600" b="1" dirty="0">
                <a:solidFill>
                  <a:srgbClr val="92D050"/>
                </a:solidFill>
                <a:latin typeface="Palatino Linotype" panose="02040502050505030304" pitchFamily="18" charset="0"/>
              </a:rPr>
              <a:t> Illiterate, non-English-speaking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sz="2600" b="1" dirty="0">
                <a:latin typeface="Palatino Linotype" panose="02040502050505030304" pitchFamily="18" charset="0"/>
              </a:rPr>
              <a:t> Multi-lingual materials and signs</a:t>
            </a:r>
            <a:endParaRPr lang="en-US" altLang="en-US" sz="2600" b="1" dirty="0">
              <a:latin typeface="Palatino Linotype" panose="02040502050505030304" pitchFamily="18" charset="0"/>
            </a:endParaRP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en-US" sz="2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Information in many formats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sz="2600" b="1" dirty="0">
                <a:solidFill>
                  <a:srgbClr val="92D050"/>
                </a:solidFill>
                <a:latin typeface="Palatino Linotype" panose="02040502050505030304" pitchFamily="18" charset="0"/>
              </a:rPr>
              <a:t> Big print, web accessibility, audiobooks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en-US" sz="2600" b="1" dirty="0">
                <a:latin typeface="Palatino Linotype" panose="02040502050505030304" pitchFamily="18" charset="0"/>
              </a:rPr>
              <a:t> Hours for working class people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Online services for 21st century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547893-1EC6-1D41-8808-7C0BBC40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307B-5E55-DC4E-B1C5-80B9CA623A74}" type="slidenum">
              <a:rPr lang="en-US" smtClean="0"/>
              <a:t>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A986FF-7C00-084A-844B-49586ECC1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Library Ethics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1EB84-3D69-314D-A5A7-7AE048A14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Kansas Regional Library Systems</a:t>
            </a:r>
            <a:endParaRPr lang="en-US" dirty="0"/>
          </a:p>
        </p:txBody>
      </p:sp>
      <p:pic>
        <p:nvPicPr>
          <p:cNvPr id="8" name="Content Placeholder 14" descr="A close-up of a green planet&#10;&#10;Description automatically generated with low confidence">
            <a:extLst>
              <a:ext uri="{FF2B5EF4-FFF2-40B4-BE49-F238E27FC236}">
                <a16:creationId xmlns:a16="http://schemas.microsoft.com/office/drawing/2014/main" id="{F2D28D5A-F931-9B44-9D84-785765F9806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" y="274638"/>
            <a:ext cx="85152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80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FA6F1-E438-6D42-B205-B28731448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Practical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2873A-E06D-C845-BC14-9843714F3E68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600" b="1" dirty="0">
                <a:latin typeface="Palatino Linotype" panose="02040502050505030304" pitchFamily="18" charset="0"/>
              </a:rPr>
              <a:t> Lighting in stacks, study areas, etc.</a:t>
            </a:r>
          </a:p>
          <a:p>
            <a:pPr>
              <a:lnSpc>
                <a:spcPct val="100000"/>
              </a:lnSpc>
            </a:pPr>
            <a:r>
              <a:rPr lang="en-US" sz="2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Safety on stairs, bathrooms, outdoors</a:t>
            </a:r>
          </a:p>
          <a:p>
            <a:pPr>
              <a:lnSpc>
                <a:spcPct val="100000"/>
              </a:lnSpc>
            </a:pPr>
            <a:r>
              <a:rPr lang="en-US" sz="2600" b="1" dirty="0">
                <a:solidFill>
                  <a:srgbClr val="92D050"/>
                </a:solidFill>
                <a:latin typeface="Palatino Linotype" panose="02040502050505030304" pitchFamily="18" charset="0"/>
              </a:rPr>
              <a:t> ADA followed in word and deed</a:t>
            </a:r>
          </a:p>
          <a:p>
            <a:pPr>
              <a:lnSpc>
                <a:spcPct val="100000"/>
              </a:lnSpc>
            </a:pPr>
            <a:r>
              <a:rPr lang="en-US" sz="2600" b="1" dirty="0">
                <a:latin typeface="Palatino Linotype" panose="02040502050505030304" pitchFamily="18" charset="0"/>
              </a:rPr>
              <a:t> </a:t>
            </a:r>
            <a:r>
              <a:rPr lang="en-US" sz="2600" b="1" i="1" dirty="0">
                <a:latin typeface="Palatino Linotype" panose="02040502050505030304" pitchFamily="18" charset="0"/>
              </a:rPr>
              <a:t>“Fine-free” </a:t>
            </a:r>
            <a:r>
              <a:rPr lang="en-US" sz="2600" b="1" dirty="0">
                <a:latin typeface="Palatino Linotype" panose="02040502050505030304" pitchFamily="18" charset="0"/>
              </a:rPr>
              <a:t>increases circulation. </a:t>
            </a:r>
          </a:p>
          <a:p>
            <a:pPr>
              <a:lnSpc>
                <a:spcPct val="100000"/>
              </a:lnSpc>
            </a:pPr>
            <a:r>
              <a:rPr lang="en-US" sz="2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Keeping “Paper” alternatives to digital</a:t>
            </a:r>
          </a:p>
          <a:p>
            <a:pPr>
              <a:lnSpc>
                <a:spcPct val="100000"/>
              </a:lnSpc>
            </a:pPr>
            <a:r>
              <a:rPr lang="en-US" sz="2600" b="1" dirty="0">
                <a:solidFill>
                  <a:srgbClr val="92D050"/>
                </a:solidFill>
                <a:latin typeface="Palatino Linotype" panose="02040502050505030304" pitchFamily="18" charset="0"/>
              </a:rPr>
              <a:t> Can customers sit at service desks?</a:t>
            </a:r>
          </a:p>
          <a:p>
            <a:pPr>
              <a:lnSpc>
                <a:spcPct val="100000"/>
              </a:lnSpc>
            </a:pPr>
            <a:r>
              <a:rPr lang="en-US" altLang="en-US" sz="2600" b="1" dirty="0">
                <a:latin typeface="Palatino Linotype" panose="02040502050505030304" pitchFamily="18" charset="0"/>
              </a:rPr>
              <a:t> Online services for 21st century</a:t>
            </a:r>
          </a:p>
          <a:p>
            <a:pPr>
              <a:lnSpc>
                <a:spcPct val="100000"/>
              </a:lnSpc>
            </a:pPr>
            <a:r>
              <a:rPr lang="en-US" altLang="en-US" sz="2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Cataloging: help or hindrance?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5AEA7-8A87-5D4A-9B8D-34BD9C81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307B-5E55-DC4E-B1C5-80B9CA623A74}" type="slidenum">
              <a:rPr lang="en-US" smtClean="0"/>
              <a:t>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6CA91-22B4-214E-B235-A516A3FB9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Library Ethics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E2C7BD4-F2B7-ED41-A4F1-F7AA51463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Kansas Regional Library Systems</a:t>
            </a:r>
            <a:endParaRPr lang="en-US" dirty="0"/>
          </a:p>
        </p:txBody>
      </p:sp>
      <p:pic>
        <p:nvPicPr>
          <p:cNvPr id="7" name="Content Placeholder 14" descr="A close-up of a green planet&#10;&#10;Description automatically generated with low confidence">
            <a:extLst>
              <a:ext uri="{FF2B5EF4-FFF2-40B4-BE49-F238E27FC236}">
                <a16:creationId xmlns:a16="http://schemas.microsoft.com/office/drawing/2014/main" id="{09C72F09-4178-1D4C-B8CC-C84A472ED33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" y="274638"/>
            <a:ext cx="85152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12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1AC8768C-9151-C244-94CB-98FAA77368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Palatino Linotype" panose="02040502050505030304" pitchFamily="18" charset="0"/>
              </a:rPr>
              <a:t>Equal Treatment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55C00E47-6B47-E047-B55E-D46A84609B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00000"/>
              </a:lnSpc>
              <a:buClrTx/>
            </a:pPr>
            <a:r>
              <a:rPr lang="en-US" sz="3000" dirty="0">
                <a:latin typeface="Palatino Linotype" panose="02040502050505030304" pitchFamily="18" charset="0"/>
              </a:rPr>
              <a:t> </a:t>
            </a:r>
            <a:r>
              <a:rPr lang="en-US" sz="3000" b="1" dirty="0">
                <a:latin typeface="Palatino Linotype" panose="02040502050505030304" pitchFamily="18" charset="0"/>
              </a:rPr>
              <a:t>Based, in part, on the </a:t>
            </a:r>
            <a:r>
              <a:rPr lang="en-US" sz="3000" b="1" i="1" dirty="0">
                <a:latin typeface="Palatino Linotype" panose="02040502050505030304" pitchFamily="18" charset="0"/>
              </a:rPr>
              <a:t>Rule of Law</a:t>
            </a:r>
          </a:p>
          <a:p>
            <a:pPr>
              <a:lnSpc>
                <a:spcPct val="100000"/>
              </a:lnSpc>
              <a:buClrTx/>
            </a:pPr>
            <a:r>
              <a:rPr lang="en-US" sz="3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No elitism, cronyism, nepotism, favoritism</a:t>
            </a:r>
          </a:p>
          <a:p>
            <a:pPr>
              <a:lnSpc>
                <a:spcPct val="100000"/>
              </a:lnSpc>
              <a:buClrTx/>
            </a:pPr>
            <a:r>
              <a:rPr lang="en-US" sz="3000" b="1" dirty="0">
                <a:solidFill>
                  <a:srgbClr val="92D050"/>
                </a:solidFill>
                <a:latin typeface="Palatino Linotype" panose="02040502050505030304" pitchFamily="18" charset="0"/>
              </a:rPr>
              <a:t> No special board privileges</a:t>
            </a:r>
          </a:p>
          <a:p>
            <a:pPr>
              <a:lnSpc>
                <a:spcPct val="100000"/>
              </a:lnSpc>
              <a:buClrTx/>
            </a:pPr>
            <a:r>
              <a:rPr lang="en-US" sz="3000" b="1" dirty="0">
                <a:latin typeface="Palatino Linotype" panose="02040502050505030304" pitchFamily="18" charset="0"/>
              </a:rPr>
              <a:t> No secret library policies</a:t>
            </a:r>
          </a:p>
          <a:p>
            <a:pPr>
              <a:lnSpc>
                <a:spcPct val="100000"/>
              </a:lnSpc>
              <a:buClrTx/>
            </a:pPr>
            <a:r>
              <a:rPr lang="en-US" sz="3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No inner circle of business connections</a:t>
            </a:r>
          </a:p>
          <a:p>
            <a:pPr>
              <a:lnSpc>
                <a:spcPct val="100000"/>
              </a:lnSpc>
              <a:buClrTx/>
            </a:pPr>
            <a:r>
              <a:rPr lang="en-US" sz="3000" b="1" dirty="0">
                <a:solidFill>
                  <a:srgbClr val="92D050"/>
                </a:solidFill>
                <a:latin typeface="Palatino Linotype" panose="02040502050505030304" pitchFamily="18" charset="0"/>
              </a:rPr>
              <a:t> No </a:t>
            </a:r>
            <a:r>
              <a:rPr lang="en-US" sz="3000" b="1" i="1" dirty="0">
                <a:solidFill>
                  <a:srgbClr val="92D050"/>
                </a:solidFill>
                <a:latin typeface="Palatino Linotype" panose="02040502050505030304" pitchFamily="18" charset="0"/>
              </a:rPr>
              <a:t>“heir apparent” </a:t>
            </a:r>
            <a:r>
              <a:rPr lang="en-US" sz="3000" b="1" dirty="0">
                <a:solidFill>
                  <a:srgbClr val="92D050"/>
                </a:solidFill>
                <a:latin typeface="Palatino Linotype" panose="02040502050505030304" pitchFamily="18" charset="0"/>
              </a:rPr>
              <a:t>for recruitment</a:t>
            </a:r>
          </a:p>
          <a:p>
            <a:pPr>
              <a:lnSpc>
                <a:spcPct val="100000"/>
              </a:lnSpc>
              <a:buClrTx/>
            </a:pPr>
            <a:r>
              <a:rPr lang="en-US" sz="3000" b="1" dirty="0">
                <a:latin typeface="Palatino Linotype" panose="02040502050505030304" pitchFamily="18" charset="0"/>
              </a:rPr>
              <a:t> The “bathroom” rule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28939F-20C8-C846-BFA9-261D9458D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307B-5E55-DC4E-B1C5-80B9CA623A74}" type="slidenum">
              <a:rPr lang="en-US" smtClean="0"/>
              <a:t>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BE0DED-9413-F140-9C7B-490A931C8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Library Ethics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B7157-3163-6E47-8CFE-0C9FDDF4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Kansas Regional Library Systems</a:t>
            </a:r>
            <a:endParaRPr lang="en-US" dirty="0"/>
          </a:p>
        </p:txBody>
      </p:sp>
      <p:pic>
        <p:nvPicPr>
          <p:cNvPr id="7" name="Content Placeholder 14" descr="A close-up of a green planet&#10;&#10;Description automatically generated with low confidence">
            <a:extLst>
              <a:ext uri="{FF2B5EF4-FFF2-40B4-BE49-F238E27FC236}">
                <a16:creationId xmlns:a16="http://schemas.microsoft.com/office/drawing/2014/main" id="{F3E4A558-004F-C842-9401-1773DE9D83B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" y="274638"/>
            <a:ext cx="85152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651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DE4AA-14AC-7647-B5D3-8803F89E0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Palatino Linotype" panose="02040502050505030304" pitchFamily="18" charset="0"/>
              </a:rPr>
              <a:t>Practical 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DDDC1-CA33-4F4F-B99B-0D2060719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altLang="en-US" sz="3000" b="1" i="1" dirty="0"/>
              <a:t> Everyone receives respectful behavior,</a:t>
            </a:r>
          </a:p>
          <a:p>
            <a:pPr marL="0" indent="0">
              <a:buNone/>
            </a:pPr>
            <a:r>
              <a:rPr lang="en-US" altLang="en-US" sz="3000" b="1" i="1" dirty="0"/>
              <a:t>    meaning manners and goodwill.</a:t>
            </a:r>
            <a:endParaRPr lang="en-US" sz="3000" b="1" i="1" dirty="0"/>
          </a:p>
          <a:p>
            <a:r>
              <a:rPr lang="en-US" sz="3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Look on your face </a:t>
            </a:r>
            <a:r>
              <a:rPr lang="en-US" sz="30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and tone of your voice</a:t>
            </a:r>
          </a:p>
          <a:p>
            <a:r>
              <a:rPr lang="en-US" sz="3000" b="1" dirty="0">
                <a:solidFill>
                  <a:srgbClr val="92D050"/>
                </a:solidFill>
              </a:rPr>
              <a:t> Your posture and gestures</a:t>
            </a:r>
          </a:p>
          <a:p>
            <a:r>
              <a:rPr lang="en-US" sz="3000" b="1" i="1" dirty="0"/>
              <a:t> The amount of time you spend and</a:t>
            </a:r>
          </a:p>
          <a:p>
            <a:pPr marL="0" indent="0">
              <a:buNone/>
            </a:pPr>
            <a:r>
              <a:rPr lang="en-US" sz="3000" b="1" i="1" dirty="0"/>
              <a:t>     speed of the interactions and transactions</a:t>
            </a:r>
          </a:p>
          <a:p>
            <a:r>
              <a:rPr lang="en-US" sz="3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Your willingness to follow-through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D0FD6-F512-D944-82F0-BA4E139D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307B-5E55-DC4E-B1C5-80B9CA623A74}" type="slidenum">
              <a:rPr lang="en-US" smtClean="0"/>
              <a:t>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ABFF4-44A2-E045-95DD-7A9AE4285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Library Ethics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DC1AE8B-C780-C14D-8F55-E6A941857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Kansas Regional Library Systems</a:t>
            </a:r>
            <a:endParaRPr lang="en-US" dirty="0"/>
          </a:p>
        </p:txBody>
      </p:sp>
      <p:pic>
        <p:nvPicPr>
          <p:cNvPr id="7" name="Content Placeholder 14" descr="A close-up of a green planet&#10;&#10;Description automatically generated with low confidence">
            <a:extLst>
              <a:ext uri="{FF2B5EF4-FFF2-40B4-BE49-F238E27FC236}">
                <a16:creationId xmlns:a16="http://schemas.microsoft.com/office/drawing/2014/main" id="{F0FD4639-BF5A-BC49-AA11-3BA106C9E26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" y="274638"/>
            <a:ext cx="85152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625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747FA-BF13-4549-8E75-C066408CE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Equity/Inclusion/Diversity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4DDC2-6062-B845-87E4-A996BEF1EF32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/>
              <a:t> Exceptions, meaning special treatment,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/>
              <a:t> are decided by the library as a whole,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via principles, policies, and procedures,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with input from stakeholders: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92D050"/>
                </a:solidFill>
              </a:rPr>
              <a:t>  not just your individual or one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92D050"/>
                </a:solidFill>
              </a:rPr>
              <a:t>group’s opinion.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8575B-E393-F040-A6D5-033A9D584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Library Ethics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6ACF0-B6F7-3946-9D97-797AB8063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F5CE-0530-4742-BBB0-2E1921719539}" type="slidenum">
              <a:rPr lang="en-US" smtClean="0"/>
              <a:t>28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9762328-2474-E94F-90F3-DD54110A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Kansas Regional Library Systems</a:t>
            </a:r>
            <a:endParaRPr lang="en-US" dirty="0"/>
          </a:p>
        </p:txBody>
      </p:sp>
      <p:pic>
        <p:nvPicPr>
          <p:cNvPr id="7" name="Content Placeholder 14" descr="A close-up of a green planet&#10;&#10;Description automatically generated with low confidence">
            <a:extLst>
              <a:ext uri="{FF2B5EF4-FFF2-40B4-BE49-F238E27FC236}">
                <a16:creationId xmlns:a16="http://schemas.microsoft.com/office/drawing/2014/main" id="{51065183-9868-9D4D-AD84-F375C947475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" y="274638"/>
            <a:ext cx="85152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0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C43F7-D15F-6840-86BA-E573496F5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Kansas Regional Library Systems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400DB-697F-0D44-9C8D-AEB349BA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Library Ethics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899AD-2B83-BC44-B504-33C51999E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E162-69BD-DC4B-9A58-B01221E02E85}" type="slidenum">
              <a:rPr lang="en-US" smtClean="0"/>
              <a:t>2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A647319-0AE5-2344-B258-825572B18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Kansas regional library systems </a:t>
            </a:r>
            <a:r>
              <a:rPr lang="en-US" sz="1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were established under Kansas Law (</a:t>
            </a:r>
            <a:r>
              <a:rPr lang="en-US" sz="1800" u="sng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K.S.A.</a:t>
            </a:r>
          </a:p>
          <a:p>
            <a:pPr marL="0" indent="0">
              <a:buNone/>
            </a:pPr>
            <a:r>
              <a:rPr lang="en-US" sz="1800" u="sng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75-2547</a:t>
            </a:r>
            <a:r>
              <a:rPr lang="en-US" sz="1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, </a:t>
            </a:r>
            <a:r>
              <a:rPr lang="en-US" sz="1800" u="sng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K.S.A. 75-2548</a:t>
            </a:r>
            <a:r>
              <a:rPr lang="en-US" sz="1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) in 1965 as agents of support for local public libraries.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The primary goals were, and remain, the improvement of existing library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services and programs and the extension of library service to areas where it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was previously unavailable.</a:t>
            </a:r>
          </a:p>
          <a:p>
            <a:pPr marL="0" indent="0">
              <a:buNone/>
            </a:pPr>
            <a:endParaRPr lang="en-US" sz="800" dirty="0">
              <a:solidFill>
                <a:srgbClr val="FFF7DE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92D050"/>
                </a:solidFill>
              </a:rPr>
              <a:t>Central Kansas Library System (CKLS) - https://</a:t>
            </a:r>
            <a:r>
              <a:rPr lang="en-US" sz="1800" b="1" dirty="0" err="1">
                <a:solidFill>
                  <a:srgbClr val="92D050"/>
                </a:solidFill>
              </a:rPr>
              <a:t>ckls.org</a:t>
            </a:r>
            <a:endParaRPr lang="en-US" sz="1800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FFF7DE"/>
                </a:solidFill>
              </a:rPr>
              <a:t>North Central Library System (NCKLS) - https://</a:t>
            </a:r>
            <a:r>
              <a:rPr lang="en-US" sz="1800" b="1" dirty="0" err="1">
                <a:solidFill>
                  <a:srgbClr val="FFF7DE"/>
                </a:solidFill>
              </a:rPr>
              <a:t>lib.nckls.orgs</a:t>
            </a:r>
            <a:endParaRPr lang="en-US" sz="1800" b="1" dirty="0">
              <a:solidFill>
                <a:srgbClr val="FFF7DE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Northeast Library System (NEKLS) - https://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www.nekls.org</a:t>
            </a:r>
            <a:endParaRPr lang="en-US" sz="1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92D050"/>
                </a:solidFill>
              </a:rPr>
              <a:t>Northwest Library System (NWKLS) - https://</a:t>
            </a:r>
            <a:r>
              <a:rPr lang="en-US" sz="1800" b="1" dirty="0" err="1">
                <a:solidFill>
                  <a:srgbClr val="92D050"/>
                </a:solidFill>
              </a:rPr>
              <a:t>nwkls.org</a:t>
            </a:r>
            <a:endParaRPr lang="en-US" sz="1800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FFF7DE"/>
                </a:solidFill>
              </a:rPr>
              <a:t>South Central Library System (SCKLS) - https://</a:t>
            </a:r>
            <a:r>
              <a:rPr lang="en-US" sz="1800" b="1" dirty="0" err="1">
                <a:solidFill>
                  <a:srgbClr val="FFF7DE"/>
                </a:solidFill>
              </a:rPr>
              <a:t>www.sckls.info</a:t>
            </a:r>
            <a:endParaRPr lang="en-US" sz="1800" b="1" dirty="0">
              <a:solidFill>
                <a:srgbClr val="FFF7DE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Southeast Library System (SEKLS) - https://</a:t>
            </a:r>
            <a:r>
              <a:rPr lang="en-US" sz="18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www.sekls.org</a:t>
            </a:r>
            <a:endParaRPr lang="en-US" sz="1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92D050"/>
                </a:solidFill>
              </a:rPr>
              <a:t>Southwest Library System (SWKLS) - https://</a:t>
            </a:r>
            <a:r>
              <a:rPr lang="en-US" sz="1800" b="1" dirty="0" err="1">
                <a:solidFill>
                  <a:srgbClr val="92D050"/>
                </a:solidFill>
              </a:rPr>
              <a:t>swkls.org</a:t>
            </a:r>
            <a:endParaRPr lang="en-US" sz="800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sz="800" dirty="0">
              <a:solidFill>
                <a:srgbClr val="FFF7DE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DAF45C-ED67-6A4F-933F-04B66D487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Kansas Regional Library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795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Tx/>
            </a:pPr>
            <a:r>
              <a:rPr lang="en-US" dirty="0">
                <a:latin typeface="Palatino Linotype" panose="02040502050505030304" pitchFamily="18" charset="0"/>
              </a:rPr>
              <a:t>Ethical Codes</a:t>
            </a:r>
          </a:p>
        </p:txBody>
      </p:sp>
      <p:pic>
        <p:nvPicPr>
          <p:cNvPr id="8" name="Content Placeholder 7" descr="A table full of watermelon slices&#10;&#10;Description automatically generated with medium confidence">
            <a:extLst>
              <a:ext uri="{FF2B5EF4-FFF2-40B4-BE49-F238E27FC236}">
                <a16:creationId xmlns:a16="http://schemas.microsoft.com/office/drawing/2014/main" id="{B39A3918-3C7E-BE48-9053-54E106B64E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000" y="1493838"/>
            <a:ext cx="8128000" cy="4559300"/>
          </a:xfrm>
          <a:noFill/>
          <a:ln>
            <a:solidFill>
              <a:srgbClr val="FFF7DE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2923-4971-FC43-BF25-CB21FD05FDFC}" type="slidenum">
              <a:rPr lang="en-US" smtClean="0"/>
              <a:t>29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C847CD-F532-0044-910B-281E9A52C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Library Ethics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768F975-BA1B-AD45-8AA2-A171BCCCB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Kansas Regional Library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1821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BE6F5-682B-5F49-8AE5-C63247D9E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 Linotype" panose="02040502050505030304" pitchFamily="18" charset="0"/>
              </a:rPr>
              <a:t>Where Ethics </a:t>
            </a:r>
            <a:r>
              <a:rPr lang="en-US" dirty="0"/>
              <a:t>Live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1B75F-95F2-0648-8086-9567461D699F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latin typeface="Palatino Linotype" panose="02040502050505030304" pitchFamily="18" charset="0"/>
              </a:rPr>
              <a:t>Codes of ethics often are implied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latin typeface="Palatino Linotype" panose="02040502050505030304" pitchFamily="18" charset="0"/>
              </a:rPr>
              <a:t>in an library’s strategic plan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8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–in its mission, vision, principles, and values–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92D050"/>
                </a:solidFill>
                <a:latin typeface="Palatino Linotype" panose="02040502050505030304" pitchFamily="18" charset="0"/>
              </a:rPr>
              <a:t>as well as in policies, employee handbooks,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92D050"/>
                </a:solidFill>
                <a:latin typeface="Palatino Linotype" panose="02040502050505030304" pitchFamily="18" charset="0"/>
              </a:rPr>
              <a:t>union and other employment contracts,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92D050"/>
                </a:solidFill>
                <a:latin typeface="Palatino Linotype" panose="02040502050505030304" pitchFamily="18" charset="0"/>
              </a:rPr>
              <a:t>and library board bylaws.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631C7B-7FD5-4A47-B6CF-83F7D28EC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Library Ethics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300BB-4E36-6246-8B96-E0F3DF464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BE20-7B41-3C43-A66C-F04089BA08F8}" type="slidenum">
              <a:rPr lang="en-US" smtClean="0"/>
              <a:t>30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8567196-9E9B-FF49-9B9C-2CCA70C1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Kansas Regional Library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0876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4D2D9-EC92-234B-B29C-8674B3D01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 Linotype" panose="02040502050505030304" pitchFamily="18" charset="0"/>
              </a:rPr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6A458-949F-FA43-B993-D56D0D8D0CF7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Palatino Linotype" panose="02040502050505030304" pitchFamily="18" charset="0"/>
              </a:rPr>
              <a:t>What would make working</a:t>
            </a:r>
          </a:p>
          <a:p>
            <a:pPr marL="0" indent="0" algn="ctr">
              <a:buNone/>
            </a:pPr>
            <a:r>
              <a:rPr lang="en-US" sz="4000" b="1" dirty="0">
                <a:latin typeface="Palatino Linotype" panose="02040502050505030304" pitchFamily="18" charset="0"/>
              </a:rPr>
              <a:t>within </a:t>
            </a:r>
            <a:r>
              <a:rPr lang="en-US" sz="4000" b="1" i="1" dirty="0">
                <a:solidFill>
                  <a:srgbClr val="92D050"/>
                </a:solidFill>
                <a:latin typeface="Palatino Linotype" panose="02040502050505030304" pitchFamily="18" charset="0"/>
              </a:rPr>
              <a:t>a written code of ethics,</a:t>
            </a:r>
          </a:p>
          <a:p>
            <a:pPr marL="0" indent="0" algn="ctr">
              <a:buNone/>
            </a:pPr>
            <a:r>
              <a:rPr lang="en-US" sz="4000" b="1" dirty="0">
                <a:latin typeface="Palatino Linotype" panose="02040502050505030304" pitchFamily="18" charset="0"/>
              </a:rPr>
              <a:t>which governs everyday </a:t>
            </a:r>
          </a:p>
          <a:p>
            <a:pPr marL="0" indent="0" algn="ctr">
              <a:buNone/>
            </a:pPr>
            <a:r>
              <a:rPr lang="en-US" sz="4000" b="1" dirty="0">
                <a:latin typeface="Palatino Linotype" panose="02040502050505030304" pitchFamily="18" charset="0"/>
              </a:rPr>
              <a:t>behavior, </a:t>
            </a: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challenging?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A358F5-AB5B-4A46-A91D-164BB1498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Library Ethics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C9DC7E-4361-F24A-8B1B-231BA751A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BE20-7B41-3C43-A66C-F04089BA08F8}" type="slidenum">
              <a:rPr lang="en-US" smtClean="0"/>
              <a:t>31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28FD2ED-D8F2-9D46-A29F-C12372BDE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Kansas Regional Library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0777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8D9AF-0DD3-A946-94CA-8533B1E4F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Subjective Codes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8E2C9A-D9B0-074D-AE4C-FDEB98D02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Library Ethics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32DC1-7B38-1C45-B455-750225261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F5CE-0530-4742-BBB0-2E1921719539}" type="slidenum">
              <a:rPr lang="en-US" smtClean="0"/>
              <a:t>32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D155C67-810A-6746-9F74-76B1DE34C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100000"/>
              </a:lnSpc>
            </a:pPr>
            <a:r>
              <a:rPr lang="en-US" b="1" i="1" dirty="0"/>
              <a:t> Favoring family and friends is good.</a:t>
            </a:r>
          </a:p>
          <a:p>
            <a:pPr>
              <a:lnSpc>
                <a:spcPct val="100000"/>
              </a:lnSpc>
            </a:pPr>
            <a:r>
              <a:rPr lang="en-US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Make exceptions for worthy people.</a:t>
            </a:r>
          </a:p>
          <a:p>
            <a:pPr>
              <a:lnSpc>
                <a:spcPct val="100000"/>
              </a:lnSpc>
            </a:pPr>
            <a:r>
              <a:rPr lang="en-US" b="1" i="1" dirty="0">
                <a:solidFill>
                  <a:srgbClr val="92D050"/>
                </a:solidFill>
              </a:rPr>
              <a:t> Respect is reserved for those who earn it.</a:t>
            </a:r>
          </a:p>
          <a:p>
            <a:pPr>
              <a:lnSpc>
                <a:spcPct val="100000"/>
              </a:lnSpc>
            </a:pPr>
            <a:r>
              <a:rPr lang="en-US" b="1" dirty="0"/>
              <a:t> Gossip is protected speech.</a:t>
            </a:r>
          </a:p>
          <a:p>
            <a:pPr>
              <a:lnSpc>
                <a:spcPct val="100000"/>
              </a:lnSpc>
            </a:pPr>
            <a:r>
              <a:rPr lang="en-US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Staff and board deserve special rewards.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2D050"/>
                </a:solidFill>
              </a:rPr>
              <a:t> People shouldn’t “waste time” in library. </a:t>
            </a:r>
          </a:p>
          <a:p>
            <a:pPr>
              <a:lnSpc>
                <a:spcPct val="100000"/>
              </a:lnSpc>
            </a:pPr>
            <a:r>
              <a:rPr lang="en-US" b="1" i="1" dirty="0"/>
              <a:t> People shouldn’t speak above a whisper.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66968D-1E2A-7D43-A473-09649B010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Kansas Regional Library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887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C96B4-5173-2C48-8F04-719EF98D9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 Linotype" panose="02040502050505030304" pitchFamily="18" charset="0"/>
              </a:rPr>
              <a:t>Ethical Breaches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3AA1A-629F-424C-A6DC-54E080F3B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2600" b="1" dirty="0">
                <a:latin typeface="Palatino Linotype" panose="02040502050505030304" pitchFamily="18" charset="0"/>
              </a:rPr>
              <a:t> No one will know. It’s just one time.</a:t>
            </a:r>
          </a:p>
          <a:p>
            <a:pPr>
              <a:spcBef>
                <a:spcPts val="1000"/>
              </a:spcBef>
            </a:pPr>
            <a:r>
              <a:rPr lang="en-US" sz="2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We don’t have time to check the facts.</a:t>
            </a:r>
          </a:p>
          <a:p>
            <a:pPr>
              <a:spcBef>
                <a:spcPts val="1000"/>
              </a:spcBef>
            </a:pPr>
            <a:r>
              <a:rPr lang="en-US" sz="2600" b="1" dirty="0">
                <a:solidFill>
                  <a:srgbClr val="92D050"/>
                </a:solidFill>
                <a:latin typeface="Palatino Linotype" panose="02040502050505030304" pitchFamily="18" charset="0"/>
              </a:rPr>
              <a:t> Decide right now. We can’t look indecisive. </a:t>
            </a:r>
          </a:p>
          <a:p>
            <a:pPr>
              <a:spcBef>
                <a:spcPts val="1000"/>
              </a:spcBef>
            </a:pPr>
            <a:r>
              <a:rPr lang="en-US" sz="2600" b="1" dirty="0">
                <a:latin typeface="Palatino Linotype" panose="02040502050505030304" pitchFamily="18" charset="0"/>
              </a:rPr>
              <a:t> If we tell people, they’re going to be upset. </a:t>
            </a:r>
          </a:p>
          <a:p>
            <a:pPr>
              <a:spcBef>
                <a:spcPts val="1000"/>
              </a:spcBef>
            </a:pPr>
            <a:r>
              <a:rPr lang="en-US" sz="2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Don’t let </a:t>
            </a:r>
            <a:r>
              <a:rPr lang="en-US" sz="26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“them” </a:t>
            </a:r>
            <a:r>
              <a:rPr lang="en-US" sz="2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speak; will open can of worms.</a:t>
            </a:r>
          </a:p>
          <a:p>
            <a:pPr>
              <a:spcBef>
                <a:spcPts val="1000"/>
              </a:spcBef>
            </a:pPr>
            <a:r>
              <a:rPr lang="en-US" sz="2600" b="1" dirty="0">
                <a:solidFill>
                  <a:srgbClr val="92D050"/>
                </a:solidFill>
                <a:latin typeface="Palatino Linotype" panose="02040502050505030304" pitchFamily="18" charset="0"/>
              </a:rPr>
              <a:t> If they cared, they would have said something.</a:t>
            </a:r>
          </a:p>
          <a:p>
            <a:pPr>
              <a:spcBef>
                <a:spcPts val="1000"/>
              </a:spcBef>
            </a:pPr>
            <a:r>
              <a:rPr lang="en-US" sz="2600" b="1" dirty="0">
                <a:latin typeface="Palatino Linotype" panose="02040502050505030304" pitchFamily="18" charset="0"/>
              </a:rPr>
              <a:t>The decision won’t hurt me or anyone I know.</a:t>
            </a:r>
          </a:p>
          <a:p>
            <a:pPr>
              <a:spcBef>
                <a:spcPts val="1000"/>
              </a:spcBef>
            </a:pPr>
            <a:r>
              <a:rPr lang="en-US" sz="2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Hold the meeting where the public can’t find us.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9762E2-668E-1342-816D-500C91869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Library Ethics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CB536-E18F-C947-B41C-2FADBE6E2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BE20-7B41-3C43-A66C-F04089BA08F8}" type="slidenum">
              <a:rPr lang="en-US" smtClean="0"/>
              <a:t>33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14002F2-E9A3-CD40-82D4-27D99E627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Kansas Regional Library Systems</a:t>
            </a:r>
            <a:endParaRPr lang="en-US" dirty="0"/>
          </a:p>
        </p:txBody>
      </p:sp>
      <p:pic>
        <p:nvPicPr>
          <p:cNvPr id="9" name="Picture 8" descr="A picture containing text, cup, coffee, drink&#10;&#10;Description automatically generated">
            <a:extLst>
              <a:ext uri="{FF2B5EF4-FFF2-40B4-BE49-F238E27FC236}">
                <a16:creationId xmlns:a16="http://schemas.microsoft.com/office/drawing/2014/main" id="{80E1E6E8-58BF-A949-805B-093F0823A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1113" y="1466229"/>
            <a:ext cx="1345687" cy="132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521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buClrTx/>
            </a:pPr>
            <a:r>
              <a:rPr lang="en-US" dirty="0">
                <a:latin typeface="Palatino Linotype" panose="02040502050505030304" pitchFamily="18" charset="0"/>
              </a:rPr>
              <a:t>Exercise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061C-E14D-4A4C-8A52-BF398BFC2008}" type="slidenum">
              <a:rPr lang="en-US" smtClean="0"/>
              <a:t>34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/>
          <a:p>
            <a:pPr marL="0" indent="0" algn="ctr">
              <a:buClrTx/>
              <a:buNone/>
            </a:pPr>
            <a:r>
              <a:rPr lang="en-US" sz="3200" b="1" dirty="0">
                <a:latin typeface="Palatino Linotype" panose="02040502050505030304" pitchFamily="18" charset="0"/>
              </a:rPr>
              <a:t>How would you describe</a:t>
            </a:r>
          </a:p>
          <a:p>
            <a:pPr marL="0" indent="0" algn="ctr">
              <a:buClrTx/>
              <a:buNone/>
            </a:pPr>
            <a:r>
              <a:rPr lang="en-US" sz="3200" b="1" dirty="0">
                <a:latin typeface="Palatino Linotype" panose="02040502050505030304" pitchFamily="18" charset="0"/>
              </a:rPr>
              <a:t>the ethical behavior</a:t>
            </a:r>
          </a:p>
          <a:p>
            <a:pPr marL="0" indent="0" algn="ctr">
              <a:buClrTx/>
              <a:buNone/>
            </a:pP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–what it sounds like and looks like– </a:t>
            </a:r>
          </a:p>
          <a:p>
            <a:pPr marL="0" indent="0" algn="ctr">
              <a:buClrTx/>
              <a:buNone/>
            </a:pPr>
            <a:r>
              <a:rPr lang="en-US" sz="3200" b="1" dirty="0">
                <a:latin typeface="Palatino Linotype" panose="02040502050505030304" pitchFamily="18" charset="0"/>
              </a:rPr>
              <a:t>of library leaders, managers, staff, </a:t>
            </a:r>
          </a:p>
          <a:p>
            <a:pPr marL="0" indent="0" algn="ctr">
              <a:buClrTx/>
              <a:buNone/>
            </a:pPr>
            <a:r>
              <a:rPr lang="en-US" sz="3200" b="1" dirty="0">
                <a:latin typeface="Palatino Linotype" panose="02040502050505030304" pitchFamily="18" charset="0"/>
              </a:rPr>
              <a:t>and volunteers? </a:t>
            </a:r>
          </a:p>
          <a:p>
            <a:pPr marL="0" indent="0" algn="ctr">
              <a:buClrTx/>
              <a:buNone/>
            </a:pPr>
            <a:endParaRPr lang="en-US" sz="800" dirty="0">
              <a:latin typeface="Palatino Linotype" panose="02040502050505030304" pitchFamily="18" charset="0"/>
            </a:endParaRPr>
          </a:p>
          <a:p>
            <a:pPr marL="0" indent="0" algn="ctr">
              <a:buClrTx/>
              <a:buNone/>
            </a:pPr>
            <a:r>
              <a:rPr lang="en-US" sz="3200" b="1" i="1" dirty="0">
                <a:solidFill>
                  <a:srgbClr val="92D050"/>
                </a:solidFill>
                <a:latin typeface="Palatino Linotype" panose="02040502050505030304" pitchFamily="18" charset="0"/>
              </a:rPr>
              <a:t>What would be one concrete example?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F2DE6A-92B9-DE4A-B0F7-710E533B1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Library Ethics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DF640-98FE-6D43-A570-996FB69BC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Kansas Regional Library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1435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7E475BE6-4593-C14E-8E5D-03087441BB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Palatino Linotype" panose="02040502050505030304" pitchFamily="18" charset="0"/>
              </a:rPr>
              <a:t>Practical Standards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507A637D-F092-E247-A1FA-FE30933C5C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sz="3200" dirty="0">
                <a:latin typeface="Palatino Linotype" panose="02040502050505030304" pitchFamily="18" charset="0"/>
              </a:rPr>
              <a:t> </a:t>
            </a:r>
            <a:r>
              <a:rPr lang="en-US" altLang="en-US" sz="3200" b="1" dirty="0">
                <a:latin typeface="Palatino Linotype" panose="02040502050505030304" pitchFamily="18" charset="0"/>
              </a:rPr>
              <a:t>Civility clause in job description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Clearly written expectations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200" b="1" dirty="0">
                <a:solidFill>
                  <a:srgbClr val="92D050"/>
                </a:solidFill>
                <a:latin typeface="Palatino Linotype" panose="02040502050505030304" pitchFamily="18" charset="0"/>
              </a:rPr>
              <a:t> Ethics included in evaluations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200" b="1" dirty="0">
                <a:latin typeface="Palatino Linotype" panose="02040502050505030304" pitchFamily="18" charset="0"/>
              </a:rPr>
              <a:t> Staff meetings regarding ethics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Involvement in state association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200" b="1" dirty="0">
                <a:solidFill>
                  <a:srgbClr val="92D050"/>
                </a:solidFill>
                <a:latin typeface="Palatino Linotype" panose="02040502050505030304" pitchFamily="18" charset="0"/>
              </a:rPr>
              <a:t> Professional development collection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6F0891-BCFE-1D43-B1BD-09E0AC903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307B-5E55-DC4E-B1C5-80B9CA623A74}" type="slidenum">
              <a:rPr lang="en-US" smtClean="0"/>
              <a:t>35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084A7A-B524-4446-B11C-AB9A81AD9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Library Ethics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900C0-98A0-4F45-B46A-8A5383DDB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Kansas Regional Library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0272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4896D7F4-E20A-9F42-835B-C4FDB824A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Palatino Linotype" panose="02040502050505030304" pitchFamily="18" charset="0"/>
              </a:rPr>
              <a:t>Practical Standards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78825B8C-B554-DA47-92CE-7E4D722363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anchor="ctr"/>
          <a:lstStyle/>
          <a:p>
            <a:r>
              <a:rPr lang="en-US" altLang="en-US" dirty="0">
                <a:latin typeface="Palatino Linotype" panose="02040502050505030304" pitchFamily="18" charset="0"/>
              </a:rPr>
              <a:t> </a:t>
            </a:r>
            <a:r>
              <a:rPr lang="en-US" altLang="en-US" sz="3200" b="1" dirty="0">
                <a:latin typeface="Palatino Linotype" panose="02040502050505030304" pitchFamily="18" charset="0"/>
              </a:rPr>
              <a:t>Training on current library ethics</a:t>
            </a:r>
          </a:p>
          <a:p>
            <a:r>
              <a:rPr lang="en-US" alt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No special privileges for insiders</a:t>
            </a:r>
          </a:p>
          <a:p>
            <a:r>
              <a:rPr lang="en-US" altLang="en-US" sz="3200" b="1" dirty="0">
                <a:solidFill>
                  <a:srgbClr val="92D050"/>
                </a:solidFill>
                <a:latin typeface="Palatino Linotype" panose="02040502050505030304" pitchFamily="18" charset="0"/>
              </a:rPr>
              <a:t> Strict guidelines regarding nepotism</a:t>
            </a:r>
          </a:p>
          <a:p>
            <a:r>
              <a:rPr lang="en-US" altLang="en-US" sz="3200" b="1" dirty="0">
                <a:latin typeface="Palatino Linotype" panose="02040502050505030304" pitchFamily="18" charset="0"/>
              </a:rPr>
              <a:t> Strict guidelines regarding cronyism</a:t>
            </a:r>
          </a:p>
          <a:p>
            <a:r>
              <a:rPr lang="en-US" alt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Yearly review of state library law</a:t>
            </a:r>
          </a:p>
          <a:p>
            <a:r>
              <a:rPr lang="en-US" altLang="en-US" sz="3200" b="1" dirty="0">
                <a:solidFill>
                  <a:srgbClr val="92D050"/>
                </a:solidFill>
                <a:latin typeface="Palatino Linotype" panose="02040502050505030304" pitchFamily="18" charset="0"/>
              </a:rPr>
              <a:t> Legal review with library attorney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95D2EC-C69F-3F4E-A239-1C621D1AD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307B-5E55-DC4E-B1C5-80B9CA623A74}" type="slidenum">
              <a:rPr lang="en-US" smtClean="0"/>
              <a:t>36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EE0F01-24AC-564E-835E-7AFFB13F9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Library Ethics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04DFA-E640-0342-A1CD-0A3A3DD31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Kansas Regional Library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1867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4EEF5-341E-5F47-8E5C-8B9A92FDF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27CC2-D619-3846-A42A-C697B313F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fontAlgn="base">
              <a:lnSpc>
                <a:spcPct val="100000"/>
              </a:lnSpc>
              <a:spcBef>
                <a:spcPts val="600"/>
              </a:spcBef>
            </a:pPr>
            <a:r>
              <a:rPr lang="en-US" sz="1800" b="1" dirty="0">
                <a:solidFill>
                  <a:srgbClr val="92D050"/>
                </a:solidFill>
              </a:rPr>
              <a:t>American Library Association Ethics Resources   </a:t>
            </a:r>
          </a:p>
          <a:p>
            <a:pPr marL="0" indent="0" fontAlgn="base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/>
              <a:t>    </a:t>
            </a:r>
            <a:r>
              <a:rPr lang="en-US" sz="1800" dirty="0"/>
              <a:t>  </a:t>
            </a:r>
            <a:r>
              <a:rPr lang="en-US" sz="1800" dirty="0" err="1"/>
              <a:t>ala.org</a:t>
            </a:r>
            <a:r>
              <a:rPr lang="en-US" sz="1800" dirty="0"/>
              <a:t>/tools/ethics</a:t>
            </a:r>
          </a:p>
          <a:p>
            <a:pPr fontAlgn="base">
              <a:lnSpc>
                <a:spcPct val="100000"/>
              </a:lnSpc>
              <a:spcBef>
                <a:spcPts val="600"/>
              </a:spcBef>
            </a:pP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American Association of Law Libraries Ethical Principles</a:t>
            </a:r>
          </a:p>
          <a:p>
            <a:pPr marL="0" indent="0" fontAlgn="base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/>
              <a:t>      </a:t>
            </a:r>
            <a:r>
              <a:rPr lang="en-US" sz="1800" dirty="0" err="1"/>
              <a:t>aallnet.org</a:t>
            </a:r>
            <a:r>
              <a:rPr lang="en-US" sz="1800" dirty="0"/>
              <a:t>/about-us/what-we-do/policies/public-policies/</a:t>
            </a:r>
            <a:r>
              <a:rPr lang="en-US" sz="1800" dirty="0" err="1"/>
              <a:t>aall</a:t>
            </a:r>
            <a:r>
              <a:rPr lang="en-US" sz="1800" dirty="0"/>
              <a:t>-ethical</a:t>
            </a:r>
          </a:p>
          <a:p>
            <a:pPr marL="0" indent="0" fontAlgn="base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dirty="0"/>
              <a:t>     -principles/ </a:t>
            </a:r>
          </a:p>
          <a:p>
            <a:pPr fontAlgn="base">
              <a:lnSpc>
                <a:spcPct val="100000"/>
              </a:lnSpc>
              <a:spcBef>
                <a:spcPts val="600"/>
              </a:spcBef>
            </a:pPr>
            <a:r>
              <a:rPr lang="en-US" sz="1800" b="1" dirty="0">
                <a:solidFill>
                  <a:srgbClr val="92D050"/>
                </a:solidFill>
              </a:rPr>
              <a:t>International Federation of Library Associations and Institutions’ Professional Code of Ethics for Librarians </a:t>
            </a:r>
          </a:p>
          <a:p>
            <a:pPr marL="0" indent="0" fontAlgn="base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/>
              <a:t>      </a:t>
            </a:r>
            <a:r>
              <a:rPr lang="en-US" sz="1800" dirty="0" err="1"/>
              <a:t>ifla.org</a:t>
            </a:r>
            <a:r>
              <a:rPr lang="en-US" sz="1800" dirty="0"/>
              <a:t>/</a:t>
            </a:r>
            <a:r>
              <a:rPr lang="en-US" sz="1800" dirty="0" err="1"/>
              <a:t>faife</a:t>
            </a:r>
            <a:r>
              <a:rPr lang="en-US" sz="1800" dirty="0"/>
              <a:t>/professional-codes-of-ethics-for-librarians</a:t>
            </a:r>
          </a:p>
          <a:p>
            <a:pPr fontAlgn="base">
              <a:lnSpc>
                <a:spcPct val="100000"/>
              </a:lnSpc>
              <a:spcBef>
                <a:spcPts val="600"/>
              </a:spcBef>
            </a:pP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Medical Library Association Code of Ethics for Health Sciences Librarianship</a:t>
            </a:r>
          </a:p>
          <a:p>
            <a:pPr marL="0" indent="0" fontAlgn="base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/>
              <a:t>      </a:t>
            </a:r>
            <a:r>
              <a:rPr lang="en-US" sz="1800" dirty="0" err="1"/>
              <a:t>mlanet.org</a:t>
            </a:r>
            <a:r>
              <a:rPr lang="en-US" sz="1800" dirty="0"/>
              <a:t>/page/code-of-ethics</a:t>
            </a:r>
          </a:p>
          <a:p>
            <a:pPr fontAlgn="base">
              <a:lnSpc>
                <a:spcPct val="100000"/>
              </a:lnSpc>
              <a:spcBef>
                <a:spcPts val="600"/>
              </a:spcBef>
            </a:pPr>
            <a:r>
              <a:rPr lang="en-US" sz="1800" b="1" dirty="0">
                <a:solidFill>
                  <a:srgbClr val="92D050"/>
                </a:solidFill>
              </a:rPr>
              <a:t>SLA Professional Ethics Guidelines</a:t>
            </a:r>
          </a:p>
          <a:p>
            <a:pPr marL="0" indent="0" fontAlgn="base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/>
              <a:t>      </a:t>
            </a:r>
            <a:r>
              <a:rPr lang="en-US" sz="1800" dirty="0" err="1"/>
              <a:t>sla.org</a:t>
            </a:r>
            <a:r>
              <a:rPr lang="en-US" sz="1800" dirty="0"/>
              <a:t>/professional-ethics-guidelines-for-</a:t>
            </a:r>
            <a:r>
              <a:rPr lang="en-US" sz="1800" dirty="0" err="1"/>
              <a:t>sla</a:t>
            </a:r>
            <a:r>
              <a:rPr lang="en-US" sz="1800" dirty="0"/>
              <a:t>-members/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C20479-DF03-254C-895F-7BD18D487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Library Ethics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8AFDA-1BD3-584E-B13C-48D413C29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F5CE-0530-4742-BBB0-2E1921719539}" type="slidenum">
              <a:rPr lang="en-US" smtClean="0"/>
              <a:t>37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3C11F07-DBBF-234D-A2BF-1E32A83D7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Kansas Regional Library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46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B7101-2969-434C-87B1-239A7C08B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After-lunch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9485E-A192-3A4B-8E36-6CAACD410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After-lunch Course is a free, four-part, continuing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education series, hosted by the </a:t>
            </a:r>
            <a:r>
              <a:rPr lang="en-US" sz="24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Kansas Regional Library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Systems 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for Kansas libraries.</a:t>
            </a:r>
          </a:p>
          <a:p>
            <a:pPr marL="0" indent="0">
              <a:buNone/>
            </a:pPr>
            <a:endParaRPr lang="en-US" sz="800" b="1" dirty="0">
              <a:solidFill>
                <a:srgbClr val="FFF7DE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F7DE"/>
                </a:solidFill>
              </a:rPr>
              <a:t>Please save the dates for the next live webinar: </a:t>
            </a:r>
          </a:p>
          <a:p>
            <a:pPr marL="0" indent="0">
              <a:buNone/>
            </a:pPr>
            <a:endParaRPr lang="en-US" sz="200" b="1" dirty="0">
              <a:solidFill>
                <a:srgbClr val="FFF7DE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Thurs, December 9: </a:t>
            </a:r>
            <a:r>
              <a:rPr lang="en-US" sz="2400" b="1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HR Management 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with Jamie LaRue</a:t>
            </a:r>
          </a:p>
          <a:p>
            <a:pPr marL="0" indent="0">
              <a:buNone/>
            </a:pPr>
            <a:endParaRPr lang="en-US" sz="800" b="1" dirty="0">
              <a:solidFill>
                <a:srgbClr val="FFF7DE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Recordings will be available for all four presentations.</a:t>
            </a:r>
            <a:b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en-US" sz="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92D050"/>
                </a:solidFill>
              </a:rPr>
              <a:t>See </a:t>
            </a:r>
            <a:r>
              <a:rPr lang="en-US" sz="2400" b="1" dirty="0">
                <a:solidFill>
                  <a:srgbClr val="92D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systems.mykansaslibrary.org</a:t>
            </a:r>
            <a:r>
              <a:rPr lang="en-US" sz="2400" b="1" dirty="0">
                <a:solidFill>
                  <a:srgbClr val="92D050"/>
                </a:solidFill>
              </a:rPr>
              <a:t> for updates on how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92D050"/>
                </a:solidFill>
              </a:rPr>
              <a:t>you can connect with these online workshops.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8E4E8-2AED-684A-B176-A2F8AFB19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Library Ethics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41739-8294-234A-971B-057C4D78B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E162-69BD-DC4B-9A58-B01221E02E85}" type="slidenum">
              <a:rPr lang="en-US" smtClean="0"/>
              <a:t>3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6B45A8-5FC8-164E-AD19-F28EAAB8E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Kansas Regional Library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977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9D46-04AA-5646-A086-FE7E370E8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on Library Titles and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4DB42-9E1A-7943-AA6D-F188A263ECAB}"/>
              </a:ext>
            </a:extLst>
          </p:cNvPr>
          <p:cNvSpPr>
            <a:spLocks noGrp="1"/>
          </p:cNvSpPr>
          <p:nvPr>
            <p:ph idx="1"/>
          </p:nvPr>
        </p:nvSpPr>
        <p:spPr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7DE"/>
                </a:solidFill>
              </a:rPr>
              <a:t>Different libraries use 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7DE"/>
                </a:solidFill>
              </a:rPr>
              <a:t>different titles for work roles. </a:t>
            </a:r>
          </a:p>
          <a:p>
            <a:pPr marL="0" indent="0" algn="ctr">
              <a:buNone/>
            </a:pPr>
            <a:r>
              <a:rPr lang="en-US" sz="4400" b="1" i="1" dirty="0">
                <a:solidFill>
                  <a:srgbClr val="92D050"/>
                </a:solidFill>
              </a:rPr>
              <a:t>Pick the ones </a:t>
            </a:r>
          </a:p>
          <a:p>
            <a:pPr marL="0" indent="0" algn="ctr">
              <a:buNone/>
            </a:pPr>
            <a:r>
              <a:rPr lang="en-US" sz="44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that best suit you.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3C0F8-AC46-1348-87F2-BFDCC783D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Library Ethics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F93C8-FD07-7348-B466-C6F7E2F57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E162-69BD-DC4B-9A58-B01221E02E85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CF7D42-B5EC-9343-8DC7-69C2E1E21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Kansas Regional Library Systems</a:t>
            </a:r>
          </a:p>
        </p:txBody>
      </p:sp>
    </p:spTree>
    <p:extLst>
      <p:ext uri="{BB962C8B-B14F-4D97-AF65-F5344CB8AC3E}">
        <p14:creationId xmlns:p14="http://schemas.microsoft.com/office/powerpoint/2010/main" val="1534939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68D8F-4589-AF44-9497-2864DBEA0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Palatino Linotype" panose="02040502050505030304" pitchFamily="18" charset="0"/>
              </a:rPr>
              <a:t>Caveat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14440-BBE3-3140-B4A9-23FBDEB25367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We are not lawyers: and neither are you.</a:t>
            </a:r>
          </a:p>
          <a:p>
            <a:pPr marL="0" indent="0" algn="ctr">
              <a:buNone/>
            </a:pPr>
            <a:endParaRPr lang="en-US" sz="1200" dirty="0"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r>
              <a:rPr lang="en-US" sz="3200" b="1" dirty="0">
                <a:latin typeface="Palatino Linotype" panose="02040502050505030304" pitchFamily="18" charset="0"/>
              </a:rPr>
              <a:t>The </a:t>
            </a:r>
            <a:r>
              <a:rPr lang="en-US" sz="3200" b="1" i="1" dirty="0">
                <a:latin typeface="Palatino Linotype" panose="02040502050505030304" pitchFamily="18" charset="0"/>
              </a:rPr>
              <a:t>“ultimate” </a:t>
            </a:r>
            <a:r>
              <a:rPr lang="en-US" sz="3200" b="1" dirty="0">
                <a:latin typeface="Palatino Linotype" panose="02040502050505030304" pitchFamily="18" charset="0"/>
              </a:rPr>
              <a:t>authorities regarding  </a:t>
            </a:r>
          </a:p>
          <a:p>
            <a:pPr marL="0" indent="0" algn="ctr">
              <a:buNone/>
            </a:pPr>
            <a:r>
              <a:rPr lang="en-US" sz="3200" b="1" dirty="0">
                <a:latin typeface="Palatino Linotype" panose="02040502050505030304" pitchFamily="18" charset="0"/>
              </a:rPr>
              <a:t>codes of ethics and policy decisions 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92D050"/>
                </a:solidFill>
                <a:latin typeface="Palatino Linotype" panose="02040502050505030304" pitchFamily="18" charset="0"/>
              </a:rPr>
              <a:t>are</a:t>
            </a:r>
            <a:r>
              <a:rPr lang="en-US" sz="3200" dirty="0">
                <a:solidFill>
                  <a:srgbClr val="92D050"/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dirty="0">
                <a:solidFill>
                  <a:srgbClr val="92D050"/>
                </a:solidFill>
                <a:latin typeface="Palatino Linotype" panose="02040502050505030304" pitchFamily="18" charset="0"/>
              </a:rPr>
              <a:t>your governing board members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92D050"/>
                </a:solidFill>
                <a:latin typeface="Palatino Linotype" panose="02040502050505030304" pitchFamily="18" charset="0"/>
              </a:rPr>
              <a:t>and</a:t>
            </a:r>
            <a:r>
              <a:rPr lang="en-US" sz="3200" b="1" dirty="0">
                <a:solidFill>
                  <a:srgbClr val="92D050"/>
                </a:solidFill>
                <a:latin typeface="Palatino Linotype" panose="02040502050505030304" pitchFamily="18" charset="0"/>
              </a:rPr>
              <a:t> the lawyers who would 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92D050"/>
                </a:solidFill>
                <a:latin typeface="Palatino Linotype" panose="02040502050505030304" pitchFamily="18" charset="0"/>
              </a:rPr>
              <a:t>defend your library in court.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28AA6-A4E2-3042-8633-6336666EE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Library Ethics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10B9E3-169F-3142-9005-D64EEC3F5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BE20-7B41-3C43-A66C-F04089BA08F8}" type="slidenum">
              <a:rPr lang="en-US" smtClean="0"/>
              <a:t>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0461168-8903-BF47-9703-6ECADF0F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Kansas Regional Library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073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defRPr/>
            </a:pPr>
            <a:r>
              <a:rPr lang="en-US" dirty="0">
                <a:latin typeface="Palatino Linotype" panose="02040502050505030304" pitchFamily="18" charset="0"/>
                <a:cs typeface="+mj-cs"/>
              </a:rPr>
              <a:t>Key Idea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Autofit/>
          </a:bodyPr>
          <a:lstStyle/>
          <a:p>
            <a:pPr marL="0" indent="0" algn="ctr" eaLnBrk="1" hangingPunct="1">
              <a:lnSpc>
                <a:spcPct val="100000"/>
              </a:lnSpc>
              <a:buClrTx/>
              <a:buNone/>
              <a:defRPr/>
            </a:pPr>
            <a:r>
              <a:rPr lang="en-US" sz="4400" b="1" dirty="0">
                <a:latin typeface="Palatino Linotype" panose="02040502050505030304" pitchFamily="18" charset="0"/>
              </a:rPr>
              <a:t>Ethical behavior requires</a:t>
            </a:r>
          </a:p>
          <a:p>
            <a:pPr marL="0" indent="0" algn="ctr" eaLnBrk="1" hangingPunct="1">
              <a:lnSpc>
                <a:spcPct val="100000"/>
              </a:lnSpc>
              <a:buClrTx/>
              <a:buNone/>
              <a:defRPr/>
            </a:pPr>
            <a:r>
              <a:rPr lang="en-US" sz="4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thoughtful</a:t>
            </a:r>
            <a:r>
              <a:rPr lang="en-US" sz="4400" b="1" dirty="0">
                <a:latin typeface="Palatino Linotype" panose="02040502050505030304" pitchFamily="18" charset="0"/>
              </a:rPr>
              <a:t> and </a:t>
            </a:r>
            <a:r>
              <a:rPr lang="en-US" sz="4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respectful </a:t>
            </a:r>
          </a:p>
          <a:p>
            <a:pPr marL="0" indent="0" algn="ctr" eaLnBrk="1" hangingPunct="1">
              <a:lnSpc>
                <a:spcPct val="100000"/>
              </a:lnSpc>
              <a:buClrTx/>
              <a:buNone/>
              <a:defRPr/>
            </a:pPr>
            <a:r>
              <a:rPr lang="en-US" sz="4400" b="1" dirty="0">
                <a:latin typeface="Palatino Linotype" panose="02040502050505030304" pitchFamily="18" charset="0"/>
              </a:rPr>
              <a:t>decisions and actions</a:t>
            </a:r>
          </a:p>
          <a:p>
            <a:pPr marL="0" indent="0" algn="ctr" eaLnBrk="1" hangingPunct="1">
              <a:lnSpc>
                <a:spcPct val="100000"/>
              </a:lnSpc>
              <a:buClrTx/>
              <a:buNone/>
              <a:defRPr/>
            </a:pPr>
            <a:r>
              <a:rPr lang="en-US" sz="4400" b="1" dirty="0">
                <a:solidFill>
                  <a:srgbClr val="92D050"/>
                </a:solidFill>
                <a:latin typeface="Palatino Linotype" panose="02040502050505030304" pitchFamily="18" charset="0"/>
              </a:rPr>
              <a:t>in complex situations.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56E4B2-726B-0C4F-957A-7F9A4206ED32}" type="slidenum">
              <a:rPr lang="en-US"/>
              <a:pPr>
                <a:defRPr/>
              </a:pPr>
              <a:t>6</a:t>
            </a:fld>
            <a:endParaRPr lang="en-US" sz="140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040649-F4CE-BE45-A1B0-F39891005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Library Ethics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99408C-5F2D-E24C-BB24-CC7AE9627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Kansas Regional Library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89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A606A-7114-F249-9E3D-E5125D331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Palatino Linotype" panose="02040502050505030304" pitchFamily="18" charset="0"/>
              </a:rPr>
              <a:t>Key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C99E2-1846-764C-BC70-01B67DEC8559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Ethics are both </a:t>
            </a:r>
            <a:r>
              <a:rPr lang="en-US" sz="4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What</a:t>
            </a:r>
            <a:r>
              <a:rPr 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you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do and </a:t>
            </a:r>
            <a:r>
              <a:rPr lang="en-US" sz="4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How</a:t>
            </a:r>
            <a:r>
              <a:rPr 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you do it.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400" b="1" i="1" dirty="0">
                <a:solidFill>
                  <a:srgbClr val="92D050"/>
                </a:solidFill>
                <a:latin typeface="Palatino Linotype" panose="02040502050505030304" pitchFamily="18" charset="0"/>
              </a:rPr>
              <a:t>Appearances count as much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400" b="1" i="1" dirty="0">
                <a:solidFill>
                  <a:srgbClr val="92D050"/>
                </a:solidFill>
                <a:latin typeface="Palatino Linotype" panose="02040502050505030304" pitchFamily="18" charset="0"/>
              </a:rPr>
              <a:t> or more than intentions.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75550B-4728-9C4E-9E99-65B81D2D5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Library Ethics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5AE9FD-5A25-7444-AA93-5A9352338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BE20-7B41-3C43-A66C-F04089BA08F8}" type="slidenum">
              <a:rPr lang="en-US" smtClean="0"/>
              <a:t>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F7D1125-0C66-D74D-9441-435C8CE7A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Kansas Regional Library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407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defRPr/>
            </a:pPr>
            <a:r>
              <a:rPr lang="en-US" dirty="0">
                <a:latin typeface="Palatino Linotype" panose="02040502050505030304" pitchFamily="18" charset="0"/>
                <a:cs typeface="+mj-cs"/>
              </a:rPr>
              <a:t>Outcomes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/>
              <a:t> Review your library policies based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/>
              <a:t>   on these four ethical principles.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sz="3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Discuss with stakeholders the process of</a:t>
            </a:r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3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    ethical decision-making–before a crisis.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sz="3000" b="1" dirty="0">
                <a:solidFill>
                  <a:srgbClr val="92D050"/>
                </a:solidFill>
                <a:latin typeface="Palatino Linotype" panose="02040502050505030304" pitchFamily="18" charset="0"/>
              </a:rPr>
              <a:t> Incorporate ethical standards in the </a:t>
            </a:r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3000" b="1" dirty="0">
                <a:solidFill>
                  <a:srgbClr val="92D050"/>
                </a:solidFill>
                <a:latin typeface="Palatino Linotype" panose="02040502050505030304" pitchFamily="18" charset="0"/>
              </a:rPr>
              <a:t>    strategic plan, contracts, job descriptions.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56E4B2-726B-0C4F-957A-7F9A4206ED32}" type="slidenum">
              <a:rPr lang="en-US"/>
              <a:pPr>
                <a:defRPr/>
              </a:pPr>
              <a:t>8</a:t>
            </a:fld>
            <a:endParaRPr lang="en-US" sz="140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DA7022-4FF1-ED47-BF15-E23467C42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Library Ethics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8BD853-4155-D149-B7C9-FE3FA42A0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Kansas Regional Library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904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irate">
      <a:dk1>
        <a:srgbClr val="000000"/>
      </a:dk1>
      <a:lt1>
        <a:srgbClr val="FEFFFF"/>
      </a:lt1>
      <a:dk2>
        <a:srgbClr val="941100"/>
      </a:dk2>
      <a:lt2>
        <a:srgbClr val="9437FF"/>
      </a:lt2>
      <a:accent1>
        <a:srgbClr val="FF2600"/>
      </a:accent1>
      <a:accent2>
        <a:srgbClr val="FF9300"/>
      </a:accent2>
      <a:accent3>
        <a:srgbClr val="FEFB00"/>
      </a:accent3>
      <a:accent4>
        <a:srgbClr val="009192"/>
      </a:accent4>
      <a:accent5>
        <a:srgbClr val="008E00"/>
      </a:accent5>
      <a:accent6>
        <a:srgbClr val="0432FF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2206</TotalTime>
  <Words>2011</Words>
  <Application>Microsoft Macintosh PowerPoint</Application>
  <PresentationFormat>On-screen Show (4:3)</PresentationFormat>
  <Paragraphs>389</Paragraphs>
  <Slides>38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Palatino Linotype</vt:lpstr>
      <vt:lpstr>Times</vt:lpstr>
      <vt:lpstr>Office Theme</vt:lpstr>
      <vt:lpstr>PowerPoint Presentation</vt:lpstr>
      <vt:lpstr>Library Ethics Kansas Regional Library Systems          Thursday, September 9, 2021 – 1:30 – 2:30 pm CDT  with Pat Wagner – pat@patternresearch.com</vt:lpstr>
      <vt:lpstr>Kansas Regional Library Systems</vt:lpstr>
      <vt:lpstr>After-lunch Course</vt:lpstr>
      <vt:lpstr>Note on Library Titles and Roles</vt:lpstr>
      <vt:lpstr>Caveat</vt:lpstr>
      <vt:lpstr>Key Idea</vt:lpstr>
      <vt:lpstr>Key Idea</vt:lpstr>
      <vt:lpstr>Outcomes</vt:lpstr>
      <vt:lpstr>Agenda</vt:lpstr>
      <vt:lpstr>The Origins of Library Ethics</vt:lpstr>
      <vt:lpstr>What are Ethics?</vt:lpstr>
      <vt:lpstr>What are Ethics?</vt:lpstr>
      <vt:lpstr>What Shaped Our Ethics?</vt:lpstr>
      <vt:lpstr>The Bill of Rights</vt:lpstr>
      <vt:lpstr>The Rule of Law</vt:lpstr>
      <vt:lpstr>Everyday Ethics</vt:lpstr>
      <vt:lpstr>Why Are Ethics Important?</vt:lpstr>
      <vt:lpstr>The Four Principles</vt:lpstr>
      <vt:lpstr>The Four Standards</vt:lpstr>
      <vt:lpstr>Transparency</vt:lpstr>
      <vt:lpstr>Practical Transparency</vt:lpstr>
      <vt:lpstr>Privacy</vt:lpstr>
      <vt:lpstr>Practical Privacy</vt:lpstr>
      <vt:lpstr>Access to Information for All</vt:lpstr>
      <vt:lpstr>Practical Access</vt:lpstr>
      <vt:lpstr>Equal Treatment</vt:lpstr>
      <vt:lpstr>Practical Equality</vt:lpstr>
      <vt:lpstr>Equity/Inclusion/Diversity</vt:lpstr>
      <vt:lpstr>Ethical Codes</vt:lpstr>
      <vt:lpstr>Where Ethics Live</vt:lpstr>
      <vt:lpstr>Exercise</vt:lpstr>
      <vt:lpstr>Subjective Codes</vt:lpstr>
      <vt:lpstr>Ethical Breaches</vt:lpstr>
      <vt:lpstr>Exercise</vt:lpstr>
      <vt:lpstr>Practical Standards</vt:lpstr>
      <vt:lpstr>Practical Standards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Excellence in Challenging Times </dc:title>
  <dc:creator>Pat Wagner</dc:creator>
  <cp:lastModifiedBy>Pat Wagner</cp:lastModifiedBy>
  <cp:revision>412</cp:revision>
  <cp:lastPrinted>2018-11-28T16:48:05Z</cp:lastPrinted>
  <dcterms:created xsi:type="dcterms:W3CDTF">2017-01-03T16:13:27Z</dcterms:created>
  <dcterms:modified xsi:type="dcterms:W3CDTF">2021-08-29T16:51:14Z</dcterms:modified>
</cp:coreProperties>
</file>